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69" r:id="rId2"/>
    <p:sldId id="257" r:id="rId3"/>
    <p:sldId id="313" r:id="rId4"/>
    <p:sldId id="310" r:id="rId5"/>
    <p:sldId id="298" r:id="rId6"/>
    <p:sldId id="299" r:id="rId7"/>
    <p:sldId id="306" r:id="rId8"/>
    <p:sldId id="300" r:id="rId9"/>
    <p:sldId id="309" r:id="rId10"/>
    <p:sldId id="301" r:id="rId11"/>
    <p:sldId id="302" r:id="rId12"/>
    <p:sldId id="303" r:id="rId13"/>
    <p:sldId id="304" r:id="rId14"/>
    <p:sldId id="305" r:id="rId15"/>
    <p:sldId id="307" r:id="rId16"/>
    <p:sldId id="308" r:id="rId17"/>
    <p:sldId id="311" r:id="rId18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006600"/>
    <a:srgbClr val="800000"/>
    <a:srgbClr val="00CC00"/>
    <a:srgbClr val="66FF33"/>
    <a:srgbClr val="33CC33"/>
    <a:srgbClr val="FF6600"/>
    <a:srgbClr val="000099"/>
    <a:srgbClr val="00FFCC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0" d="100"/>
          <a:sy n="110" d="100"/>
        </p:scale>
        <p:origin x="-164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7C4C9-88EF-425A-A23F-DE758F83C996}" type="datetimeFigureOut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945422-C76A-4F95-9258-003EF7F210B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741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45422-C76A-4F95-9258-003EF7F210B9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4820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2279D-7164-4650-8718-7A71120A21AC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1B2E4-EC8E-4898-8023-64CFC6CDE1ED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699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99210-65F8-43E0-8BC6-A124C24896DF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694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8BC6-2B1F-47C7-B2F6-9424F04FF4F6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9138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866E-A22E-4304-ADFC-8A1BDF8693C8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366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A094A-4E69-45CC-8518-A07800CCC1D9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1873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F48EE-7E20-4ED3-A4C9-C8242434452B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6832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EE4C8-0965-48EF-9FEA-36654F2F2FE2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6404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220AF-BCCA-4D34-94A3-A87BC3BE0158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6688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0E9CD-D348-44FF-8F1E-1B10E3F074CB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1905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59707-F0D4-427E-AD2D-0AEA09AB47DF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39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4173B-7DFC-4FC8-A61F-AA41CC51CADA}" type="datetime1">
              <a:rPr lang="ru-RU" smtClean="0"/>
              <a:pPr/>
              <a:t>14.10.2019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E42CA-40DA-4789-A332-BD9F9101876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3121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36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microsoft.com/office/2007/relationships/hdphoto" Target="../media/hdphoto1.wdp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4"/>
          <p:cNvSpPr/>
          <p:nvPr/>
        </p:nvSpPr>
        <p:spPr>
          <a:xfrm>
            <a:off x="988638" y="366738"/>
            <a:ext cx="7867476" cy="4177589"/>
          </a:xfrm>
          <a:prstGeom prst="teardrop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898792" y="4205773"/>
            <a:ext cx="4531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8637" y="685915"/>
            <a:ext cx="9923777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Всероссийский конкурс </a:t>
            </a:r>
          </a:p>
          <a:p>
            <a:pPr algn="ctr"/>
            <a:r>
              <a:rPr lang="ru-RU" sz="44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4400" b="1" i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Доброшкола</a:t>
            </a:r>
            <a:r>
              <a:rPr lang="ru-RU" sz="44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</a:p>
          <a:p>
            <a:pPr algn="ctr"/>
            <a:endParaRPr lang="ru-RU" sz="1000" b="1" i="1" dirty="0" smtClean="0">
              <a:solidFill>
                <a:srgbClr val="002060"/>
              </a:solidFill>
            </a:endParaRPr>
          </a:p>
          <a:p>
            <a:pPr algn="ctr"/>
            <a:endParaRPr lang="ru-RU" sz="1000" b="1" i="1" dirty="0">
              <a:solidFill>
                <a:srgbClr val="002060"/>
              </a:solidFill>
            </a:endParaRPr>
          </a:p>
          <a:p>
            <a:pPr algn="ctr"/>
            <a:endParaRPr lang="ru-RU" sz="10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Номинация:</a:t>
            </a:r>
          </a:p>
          <a:p>
            <a:pPr algn="just"/>
            <a:r>
              <a:rPr lang="ru-RU" sz="2400" b="1" i="1" dirty="0">
                <a:solidFill>
                  <a:srgbClr val="002060"/>
                </a:solidFill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                                         </a:t>
            </a:r>
            <a:r>
              <a:rPr lang="ru-RU" sz="2800" b="1" i="1" dirty="0" smtClean="0">
                <a:solidFill>
                  <a:srgbClr val="660033"/>
                </a:solidFill>
              </a:rPr>
              <a:t>«</a:t>
            </a:r>
            <a:r>
              <a:rPr lang="ru-RU" sz="2800" b="1" i="1" dirty="0">
                <a:solidFill>
                  <a:srgbClr val="660033"/>
                </a:solidFill>
              </a:rPr>
              <a:t>Лучшее развивающее </a:t>
            </a:r>
            <a:endParaRPr lang="ru-RU" sz="2800" b="1" i="1" dirty="0" smtClean="0">
              <a:solidFill>
                <a:srgbClr val="660033"/>
              </a:solidFill>
            </a:endParaRPr>
          </a:p>
          <a:p>
            <a:pPr algn="just"/>
            <a:r>
              <a:rPr lang="ru-RU" sz="2800" b="1" i="1" dirty="0" smtClean="0">
                <a:solidFill>
                  <a:srgbClr val="660033"/>
                </a:solidFill>
              </a:rPr>
              <a:t>                                     пространство </a:t>
            </a:r>
            <a:r>
              <a:rPr lang="ru-RU" sz="2800" b="1" i="1" dirty="0">
                <a:solidFill>
                  <a:srgbClr val="660033"/>
                </a:solidFill>
              </a:rPr>
              <a:t>школы»</a:t>
            </a:r>
            <a:endParaRPr lang="ru-RU" sz="2800" dirty="0">
              <a:solidFill>
                <a:srgbClr val="660033"/>
              </a:solidFill>
            </a:endParaRPr>
          </a:p>
          <a:p>
            <a:pPr algn="ctr"/>
            <a:endParaRPr lang="ru-RU" sz="2000" dirty="0">
              <a:solidFill>
                <a:srgbClr val="8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1424" y="5891751"/>
            <a:ext cx="2184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Г. </a:t>
            </a:r>
            <a:r>
              <a:rPr lang="ru-RU" b="1" dirty="0" smtClean="0"/>
              <a:t>Нелидово</a:t>
            </a:r>
            <a:r>
              <a:rPr lang="ru-RU" b="1" dirty="0" smtClean="0"/>
              <a:t>, 2019г.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14201" y="4544327"/>
            <a:ext cx="7178467" cy="119156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400" y="1606699"/>
            <a:ext cx="1463505" cy="169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64899" y="4544327"/>
            <a:ext cx="6256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Участник: 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Государственное казенное общеобразовательное учреждение «</a:t>
            </a:r>
            <a:r>
              <a:rPr lang="ru-RU" b="1" i="1" dirty="0" err="1">
                <a:solidFill>
                  <a:srgbClr val="002060"/>
                </a:solidFill>
              </a:rPr>
              <a:t>Нелидовская</a:t>
            </a:r>
            <a:r>
              <a:rPr lang="ru-RU" b="1" i="1" dirty="0">
                <a:solidFill>
                  <a:srgbClr val="002060"/>
                </a:solidFill>
              </a:rPr>
              <a:t> школа-интернат»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897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362" y="1518490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</a:t>
            </a:r>
            <a:endParaRPr lang="ru-RU" dirty="0"/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9765" y="539385"/>
            <a:ext cx="4720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ИГРОВАЯ</a:t>
            </a:r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062" y="1653656"/>
            <a:ext cx="3887463" cy="2591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0"/>
          <a:stretch/>
        </p:blipFill>
        <p:spPr bwMode="auto">
          <a:xfrm rot="5400000">
            <a:off x="169552" y="2169993"/>
            <a:ext cx="4567910" cy="35352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41830" y="5321111"/>
            <a:ext cx="3138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Сенсомоторная панель</a:t>
            </a:r>
            <a:endParaRPr lang="ru-RU" sz="16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10855" y="4349100"/>
            <a:ext cx="18694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Игры с песком</a:t>
            </a:r>
            <a:endParaRPr lang="ru-RU" sz="16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41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362" y="1653149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2054" y="539385"/>
            <a:ext cx="6157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ДВИГАТЕЛЬНАЯ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1" name="Рисунок 10" descr="C:\Users\Надежда\Desktop\ФОТО\20190227_11112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524" y="1851611"/>
            <a:ext cx="3809462" cy="2470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6" name="Picture 2" descr="C:\Users\компкласс\Desktop\КОНКУРС\DSC_01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34" y="2188041"/>
            <a:ext cx="3705979" cy="2470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45085" y="4779033"/>
            <a:ext cx="65819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 целью </a:t>
            </a:r>
            <a:r>
              <a:rPr lang="ru-RU" b="1" dirty="0" err="1" smtClean="0">
                <a:solidFill>
                  <a:srgbClr val="002060"/>
                </a:solidFill>
              </a:rPr>
              <a:t>здоровьесбережения</a:t>
            </a:r>
            <a:r>
              <a:rPr lang="ru-RU" b="1" dirty="0" smtClean="0">
                <a:solidFill>
                  <a:srgbClr val="002060"/>
                </a:solidFill>
              </a:rPr>
              <a:t> детей и развития двигательной активности в школе установлено </a:t>
            </a:r>
            <a:r>
              <a:rPr lang="ru-RU" b="1" dirty="0" smtClean="0">
                <a:solidFill>
                  <a:srgbClr val="C00000"/>
                </a:solidFill>
              </a:rPr>
              <a:t>оборудование для развития двигательно-сенсорной интеграции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49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0747" y="1653148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2054" y="539385"/>
            <a:ext cx="6157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ДВИГАТЕЛЬНАЯ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170" name="Picture 2" descr="C:\Users\компкласс\Desktop\КОНКУРС\min380c380380_6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867" y="-15454423"/>
            <a:ext cx="4503600" cy="60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targrid.ru/image/cache/data/catalog/Dietskii-sportivnyi-ugholok-DSK-Gorodok-Pristienochnyi-s-siet'iu-1m/Dietskii-sportivnyi-ugholok-DSK-Gorodok-Pristienochnyi-s-siet'iu-1m-1200x12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" r="4562"/>
          <a:stretch/>
        </p:blipFill>
        <p:spPr bwMode="auto">
          <a:xfrm>
            <a:off x="4671909" y="1897811"/>
            <a:ext cx="3493284" cy="38215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компкласс\Desktop\КОНКУРС\DSC_0014_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4" r="12641"/>
          <a:stretch/>
        </p:blipFill>
        <p:spPr bwMode="auto">
          <a:xfrm>
            <a:off x="1047086" y="1897811"/>
            <a:ext cx="2930455" cy="38485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28469" y="5746395"/>
            <a:ext cx="6731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Bookman Old Style" panose="02050604050505020204" pitchFamily="18" charset="0"/>
              </a:rPr>
              <a:t>В кабинете адаптивной физкультуры появились </a:t>
            </a:r>
            <a:r>
              <a:rPr lang="ru-RU" sz="1600" b="1" dirty="0" err="1" smtClean="0">
                <a:solidFill>
                  <a:srgbClr val="C00000"/>
                </a:solidFill>
                <a:latin typeface="Bookman Old Style" panose="02050604050505020204" pitchFamily="18" charset="0"/>
              </a:rPr>
              <a:t>скалодром</a:t>
            </a:r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 и двигательный комплекс «Городок» </a:t>
            </a:r>
            <a:endParaRPr lang="ru-RU" sz="16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68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0747" y="1584136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2054" y="539385"/>
            <a:ext cx="6157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РАЗВИВАЮЩАЯ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170" name="Picture 2" descr="C:\Users\компкласс\Desktop\КОНКУРС\min380c380380_6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867" y="-15454423"/>
            <a:ext cx="4503600" cy="60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602" y="4098146"/>
            <a:ext cx="3305397" cy="2203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602" y="1678288"/>
            <a:ext cx="3305398" cy="2203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996" y="1678288"/>
            <a:ext cx="3365734" cy="22438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4900" y="4003256"/>
            <a:ext cx="485309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Кабинет педагога-психолога </a:t>
            </a:r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– это специально организованное пространство для диагностики, развития и коррекции психических функций детей. Незаменимым помощником в психомоторной коррекции стал </a:t>
            </a:r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игровой комплект «ПЕРТРА».</a:t>
            </a:r>
            <a:endParaRPr lang="ru-RU" sz="16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58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0747" y="1584136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2054" y="539385"/>
            <a:ext cx="6157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РАЗВИВАЮЩАЯ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767" y="1680677"/>
            <a:ext cx="3483870" cy="2322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 descr="C:\Users\Надежда\AppData\Local\Microsoft\Windows\Temporary Internet Files\Content.Word\20181113_092257.jp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33995" y="1680677"/>
            <a:ext cx="3802066" cy="2322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https://n-72.ru/upload/iblock/948/94804e9a326ca2d5c30d3507dc00d083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767" y="4140729"/>
            <a:ext cx="3546396" cy="2130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38355" y="4304581"/>
            <a:ext cx="42441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Кабинет учителя-логопеда </a:t>
            </a:r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оснащен интерактивным оборудованием </a:t>
            </a:r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(сенсорным столом и планшетами  с развивающими программами)</a:t>
            </a:r>
            <a:endParaRPr lang="ru-RU" sz="16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59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9374" y="1654694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12273" y="542111"/>
            <a:ext cx="6157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СЕНСОРНАЯ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170" name="Picture 2" descr="C:\Users\компкласс\Desktop\КОНКУРС\min380c380380_6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867" y="-15454423"/>
            <a:ext cx="4503600" cy="60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262" y="1772709"/>
            <a:ext cx="3569151" cy="2379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986" y="2281667"/>
            <a:ext cx="3569150" cy="23794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05469" y="4882551"/>
            <a:ext cx="64611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 школе оборудована </a:t>
            </a:r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сенсорная комната</a:t>
            </a:r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. Это сочетание световых, звуковых и тактильных эффектов, влияющих на психоэмоциональное и физическое состояние ребенка.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77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362" y="1654695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12273" y="542111"/>
            <a:ext cx="6157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СЕНСОРНАЯ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170" name="Picture 2" descr="C:\Users\компкласс\Desktop\КОНКУРС\min380c380380_6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867" y="-15454423"/>
            <a:ext cx="4503600" cy="60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717" y="1756509"/>
            <a:ext cx="3279131" cy="21860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92" y="1756509"/>
            <a:ext cx="3435499" cy="2290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92" y="4306728"/>
            <a:ext cx="3103541" cy="2069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076029" y="4306728"/>
            <a:ext cx="456119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Создание особой среды, воздействующей на все органы чувств (зрение, слух, обоняние, осязание) – отличный инструмент щадящей терапии, направленной на улучшение и поддержание здоровья ребенка.</a:t>
            </a:r>
            <a:endParaRPr lang="ru-RU" sz="16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43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362" y="1654695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компкласс\Desktop\КОНКУРС\min380c380380_6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867" y="-15454423"/>
            <a:ext cx="4503600" cy="60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44460" y="508607"/>
            <a:ext cx="593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Федеральный проект «Современная школа» национального проекта «Образование»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0022" y="4968815"/>
            <a:ext cx="76430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Участие ГКОУ «</a:t>
            </a:r>
            <a:r>
              <a:rPr lang="ru-RU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Нелидовская</a:t>
            </a:r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школа-интернат» в федеральном проекте </a:t>
            </a: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«Современная школа» национального проекта «Образование</a:t>
            </a:r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» позволило создать коррекционно-развивающее пространство, в котором бы дети с ОВЗ чувствовали себя комфортно и уверенно. 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863" y="1817298"/>
            <a:ext cx="4727275" cy="3151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8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ГКОУ «</a:t>
            </a:r>
            <a:r>
              <a:rPr lang="ru-RU" sz="24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Нелидовская</a:t>
            </a:r>
            <a:r>
              <a:rPr lang="ru-RU" sz="2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школа-интернат»</a:t>
            </a:r>
            <a:endParaRPr lang="ru-RU" sz="2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8000" y="1518489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endParaRPr lang="ru-RU" sz="20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 данном здании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ГКОУ «</a:t>
            </a:r>
            <a:r>
              <a:rPr lang="ru-RU" sz="20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Нелидовская</a:t>
            </a:r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школа-интернат»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функционирует </a:t>
            </a:r>
            <a:r>
              <a:rPr lang="ru-RU" sz="20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с 2014 года</a:t>
            </a:r>
            <a:endParaRPr lang="ru-RU" sz="20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2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компкласс\Desktop\КОНКУРС\DSC_02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647" y="1716896"/>
            <a:ext cx="4882162" cy="32547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883223" y="2446833"/>
            <a:ext cx="29071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Здание школы построено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в 1956 году</a:t>
            </a:r>
            <a:endParaRPr lang="ru-RU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2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ГКОУ «</a:t>
            </a:r>
            <a:r>
              <a:rPr lang="ru-RU" sz="24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Нелидовская</a:t>
            </a:r>
            <a:r>
              <a:rPr lang="ru-RU" sz="2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школа-интернат»</a:t>
            </a:r>
            <a:endParaRPr lang="ru-RU" sz="2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362" y="1518490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2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9149" y="1604754"/>
            <a:ext cx="728287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Контингент образовательной организации :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дети с </a:t>
            </a:r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интеллектуальными нарушениями, </a:t>
            </a:r>
            <a:endParaRPr lang="ru-RU" sz="14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дети </a:t>
            </a:r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с расстройством аутистического спектра, </a:t>
            </a:r>
            <a:endParaRPr lang="ru-RU" sz="14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 </a:t>
            </a:r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синдромом Дауна, </a:t>
            </a:r>
            <a:endParaRPr lang="ru-RU" sz="14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 ТМНР</a:t>
            </a:r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, </a:t>
            </a:r>
            <a:endParaRPr lang="ru-RU" sz="14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 </a:t>
            </a:r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нарушениями опорно-двигательного </a:t>
            </a:r>
            <a:r>
              <a:rPr lang="ru-RU" sz="1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аппарата. </a:t>
            </a:r>
          </a:p>
          <a:p>
            <a: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Всего </a:t>
            </a:r>
            <a:r>
              <a:rPr lang="ru-RU" sz="1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87 обучающихся</a:t>
            </a:r>
            <a: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. Среди них 30 детей-инвалидов.</a:t>
            </a:r>
          </a:p>
          <a:p>
            <a:endParaRPr lang="ru-RU" sz="1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endParaRPr lang="ru-RU" sz="1400" b="1" dirty="0" smtClean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endParaRPr lang="ru-RU" sz="1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endParaRPr lang="ru-RU" sz="1400" b="1" dirty="0" smtClean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49" y="3579961"/>
            <a:ext cx="3045501" cy="203033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38756" y="3517972"/>
            <a:ext cx="516723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Реализуемые программы:</a:t>
            </a:r>
            <a:endParaRPr lang="ru-RU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  <a:p>
            <a:r>
              <a:rPr lang="ru-RU" sz="14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1-4 класс – 34 ученика</a:t>
            </a:r>
            <a:endParaRPr lang="ru-RU" sz="1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АООП вариант </a:t>
            </a:r>
            <a:r>
              <a:rPr lang="en-US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I</a:t>
            </a:r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  – 16 учащихся</a:t>
            </a:r>
          </a:p>
          <a:p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АООП вариант </a:t>
            </a:r>
            <a:r>
              <a:rPr lang="en-US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II</a:t>
            </a:r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 – 8 учащихся</a:t>
            </a:r>
          </a:p>
          <a:p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АООП для детей с РАС – 10 учащихся </a:t>
            </a:r>
          </a:p>
          <a:p>
            <a:r>
              <a:rPr lang="ru-RU" sz="1400" b="1" i="1" dirty="0">
                <a:solidFill>
                  <a:srgbClr val="002060"/>
                </a:solidFill>
                <a:latin typeface="Bookman Old Style" panose="02050604050505020204" pitchFamily="18" charset="0"/>
              </a:rPr>
              <a:t>5-9 класс – 53 ученика</a:t>
            </a:r>
            <a:endParaRPr lang="ru-RU" sz="1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АООП для детей с легкой умственной отсталостью                    (интеллектуальными нарушениями) – 51 ученик</a:t>
            </a:r>
          </a:p>
          <a:p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АООП для детей с РАС – 2 ученицы.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88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    ГКОУ </a:t>
            </a:r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«</a:t>
            </a:r>
            <a:r>
              <a:rPr lang="ru-RU" sz="2400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Нелидовская</a:t>
            </a:r>
            <a:r>
              <a:rPr lang="ru-RU" sz="2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школа-интернат»</a:t>
            </a:r>
            <a:endParaRPr lang="ru-RU" sz="2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4900" y="1518491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               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 </a:t>
            </a:r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2017 году </a:t>
            </a:r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 рамках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государственной программы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«Доступная среда» </a:t>
            </a:r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здание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школы адаптировано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для посещения детьми - инвалидами 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2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F:\СТЕНДЫ\СТЕНДЫ\Мир равных возможностей\DSC_095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19" y="1791696"/>
            <a:ext cx="3528205" cy="24870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 descr="C:\Users\FFF9718\Desktop\DSC_080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034" y="1791696"/>
            <a:ext cx="3657600" cy="25905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8540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4388" y="1518492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9765" y="539385"/>
            <a:ext cx="4720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УЧЕБНАЯ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6" name="Рисунок 15" descr="F:\СТЕНДЫ\СТЕНДЫ\Мир равных возможностей\DSC_103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144" y="3211033"/>
            <a:ext cx="4104168" cy="27857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компкласс\Desktop\КОНКУРС\DSC_09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3"/>
          <a:stretch/>
        </p:blipFill>
        <p:spPr bwMode="auto">
          <a:xfrm>
            <a:off x="594388" y="1646082"/>
            <a:ext cx="3941674" cy="28075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1262" y="4625161"/>
            <a:ext cx="3530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Учебные кабинеты оборудованы </a:t>
            </a:r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интерактивно-программными комплексами</a:t>
            </a:r>
            <a:endParaRPr lang="ru-RU" sz="16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65406" y="2381693"/>
            <a:ext cx="3402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 классах  установлены </a:t>
            </a:r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специальные рабочие места для детей с  НОДА</a:t>
            </a:r>
            <a:endParaRPr lang="ru-RU" sz="16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93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362" y="1518492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9765" y="539385"/>
            <a:ext cx="4720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УЧЕБНАЯ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61567" y="1667627"/>
            <a:ext cx="41025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Для детей с РАС </a:t>
            </a:r>
            <a:r>
              <a:rPr lang="ru-RU" sz="16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 классах организована </a:t>
            </a:r>
            <a:r>
              <a:rPr lang="ru-RU" sz="16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визуальная поддержка</a:t>
            </a:r>
            <a:endParaRPr lang="ru-RU" sz="16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1" name="Picture 2" descr="G:\РОДИТЕЛЬСКИЕ СОБРАНИЯ\DSC_09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8" b="10740"/>
          <a:stretch/>
        </p:blipFill>
        <p:spPr bwMode="auto">
          <a:xfrm>
            <a:off x="625902" y="1667628"/>
            <a:ext cx="3147725" cy="3640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компкласс\Downloads\DSC_009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930" y="2624235"/>
            <a:ext cx="4401739" cy="2934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80647" y="5487786"/>
            <a:ext cx="25026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Визуальное расписание</a:t>
            </a:r>
            <a:endParaRPr lang="ru-RU" sz="1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73627" y="5666166"/>
            <a:ext cx="55295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        Индивидуальные </a:t>
            </a:r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карточки-подсказки </a:t>
            </a:r>
            <a:endParaRPr lang="ru-RU" sz="1400" b="1" dirty="0" smtClean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на </a:t>
            </a:r>
            <a:r>
              <a:rPr lang="ru-RU" sz="14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партах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4417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390" y="1518491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199765" y="539385"/>
            <a:ext cx="4720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УЧЕБНАЯ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" name="Рисунок 9" descr="C:\Users\Надежда\Desktop\20170201_12052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90" y="1604756"/>
            <a:ext cx="3569903" cy="2052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C:\Users\Надежда\AppData\Local\Microsoft\Windows\Temporary Internet Files\Content.Word\20181113_09120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731488" y="1604756"/>
            <a:ext cx="3491135" cy="2052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 descr="C:\Users\Надежда\Desktop\ФОТО ДС\20170201_09293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797" y="4281569"/>
            <a:ext cx="3415227" cy="2032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741871" y="3728818"/>
            <a:ext cx="37941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err="1" smtClean="0">
                <a:solidFill>
                  <a:srgbClr val="C00000"/>
                </a:solidFill>
                <a:latin typeface="Bookman Old Style" panose="02050604050505020204" pitchFamily="18" charset="0"/>
              </a:rPr>
              <a:t>Шумоизоляционные</a:t>
            </a:r>
            <a: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 наушники</a:t>
            </a:r>
            <a:endParaRPr lang="ru-RU" sz="1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31488" y="3774985"/>
            <a:ext cx="3929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Парты с разделительными кабинками для детей с РАС</a:t>
            </a:r>
            <a:endParaRPr lang="ru-RU" sz="1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98213" y="5472171"/>
            <a:ext cx="24068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Беспроводная клавиатура для детей с НОДА</a:t>
            </a:r>
            <a:endParaRPr lang="ru-RU" sz="1400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6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362" y="1518492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9765" y="539385"/>
            <a:ext cx="4720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ИГРОВАЯ</a:t>
            </a:r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" name="Рисунок 9" descr="C:\Users\Надежда\Desktop\ФОТО ДС\DSC_194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83" y="1999724"/>
            <a:ext cx="3517089" cy="2806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C:\Users\Надежда\Desktop\ФОТО ДС\DSC_195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060" y="3037956"/>
            <a:ext cx="3753293" cy="28069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710022" y="1637415"/>
            <a:ext cx="36403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Игровая зона оборудована 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мягкими модулями, пуфами</a:t>
            </a:r>
            <a:r>
              <a:rPr lang="ru-RU" dirty="0"/>
              <a:t>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822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488FD0"/>
            </a:gs>
            <a:gs pos="39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434900" y="363557"/>
            <a:ext cx="8202324" cy="936433"/>
          </a:xfrm>
          <a:prstGeom prst="roundRect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9030" y="1256691"/>
            <a:ext cx="8202324" cy="4838241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9" name="Picture 2" descr="C:\Users\FFF5897\Desktop\КОНКУРС\db_sch_vs_p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" y="406855"/>
            <a:ext cx="740571" cy="849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99765" y="539385"/>
            <a:ext cx="4720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ИГРОВАЯ</a:t>
            </a:r>
            <a:r>
              <a:rPr lang="ru-RU" sz="32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ЗОНА</a:t>
            </a:r>
            <a:endParaRPr lang="ru-RU" sz="32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4338" name="Picture 2" descr="E:\КОНКУРС\DSC_149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706" y="3793425"/>
            <a:ext cx="3266147" cy="2177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компкласс\Desktop\КОНКУРС\DSC_095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14" y="1469569"/>
            <a:ext cx="2887565" cy="1925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компкласс\Desktop\КОНКУРС\DSC_095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229" y="1469568"/>
            <a:ext cx="2887566" cy="1925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59656" y="3450930"/>
            <a:ext cx="2072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Фойе школы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8974" y="1716657"/>
            <a:ext cx="1693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Детские рекреации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92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e6a1e257e54216faa6a757a571a134121892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1351</TotalTime>
  <Words>461</Words>
  <Application>Microsoft Office PowerPoint</Application>
  <PresentationFormat>Экран (4:3)</PresentationFormat>
  <Paragraphs>122</Paragraphs>
  <Slides>17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компкласс</cp:lastModifiedBy>
  <cp:revision>133</cp:revision>
  <dcterms:created xsi:type="dcterms:W3CDTF">2013-04-07T07:07:54Z</dcterms:created>
  <dcterms:modified xsi:type="dcterms:W3CDTF">2019-10-14T13:28:50Z</dcterms:modified>
</cp:coreProperties>
</file>