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9" r:id="rId10"/>
    <p:sldId id="265" r:id="rId11"/>
    <p:sldId id="280" r:id="rId12"/>
    <p:sldId id="266" r:id="rId13"/>
    <p:sldId id="268" r:id="rId14"/>
    <p:sldId id="277" r:id="rId15"/>
    <p:sldId id="278" r:id="rId16"/>
    <p:sldId id="273" r:id="rId17"/>
    <p:sldId id="274" r:id="rId18"/>
    <p:sldId id="275" r:id="rId19"/>
    <p:sldId id="276" r:id="rId20"/>
    <p:sldId id="28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0" autoAdjust="0"/>
    <p:restoredTop sz="94660"/>
  </p:normalViewPr>
  <p:slideViewPr>
    <p:cSldViewPr>
      <p:cViewPr varScale="1">
        <p:scale>
          <a:sx n="69" d="100"/>
          <a:sy n="69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83;&#1072;\Desktop\&#1074;&#1086;&#1088;&#1086;&#1085;&#1072;%20&#1080;%20&#1083;&#1080;&#1089;&#1080;&#1094;&#1072;\&#1074;&#1086;&#1088;&#1086;&#1085;&#1072;%20_%20&#1050;&#1088;&#1080;&#1082;&#1080;%20&#1074;&#1086;&#1088;&#1086;&#1085;.mp3" TargetMode="Externa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34317" y="1419681"/>
            <a:ext cx="7920880" cy="49685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Будем </a:t>
            </a:r>
            <a:r>
              <a:rPr lang="ru-RU" sz="5400" b="1" dirty="0">
                <a:solidFill>
                  <a:srgbClr val="002060"/>
                </a:solidFill>
              </a:rPr>
              <a:t>отвечать </a:t>
            </a:r>
            <a:r>
              <a:rPr lang="ru-RU" sz="5400" b="1" dirty="0" smtClean="0">
                <a:solidFill>
                  <a:srgbClr val="002060"/>
                </a:solidFill>
              </a:rPr>
              <a:t>активно,</a:t>
            </a:r>
            <a:endParaRPr lang="ru-RU" sz="5400" b="1" dirty="0">
              <a:solidFill>
                <a:srgbClr val="002060"/>
              </a:solidFill>
            </a:endParaRPr>
          </a:p>
          <a:p>
            <a:pPr algn="ctr"/>
            <a:r>
              <a:rPr lang="ru-RU" sz="5400" b="1" dirty="0">
                <a:solidFill>
                  <a:srgbClr val="002060"/>
                </a:solidFill>
              </a:rPr>
              <a:t>Хорошо себя </a:t>
            </a:r>
            <a:r>
              <a:rPr lang="ru-RU" sz="5400" b="1" dirty="0" smtClean="0">
                <a:solidFill>
                  <a:srgbClr val="002060"/>
                </a:solidFill>
              </a:rPr>
              <a:t>вести,</a:t>
            </a:r>
            <a:endParaRPr lang="ru-RU" sz="5400" b="1" dirty="0">
              <a:solidFill>
                <a:srgbClr val="002060"/>
              </a:solidFill>
            </a:endParaRPr>
          </a:p>
          <a:p>
            <a:pPr algn="ctr"/>
            <a:r>
              <a:rPr lang="ru-RU" sz="5400" b="1" dirty="0">
                <a:solidFill>
                  <a:srgbClr val="002060"/>
                </a:solidFill>
              </a:rPr>
              <a:t>Чтобы гости дорогие</a:t>
            </a:r>
          </a:p>
          <a:p>
            <a:pPr algn="ctr"/>
            <a:r>
              <a:rPr lang="ru-RU" sz="5400" b="1" dirty="0">
                <a:solidFill>
                  <a:srgbClr val="002060"/>
                </a:solidFill>
              </a:rPr>
              <a:t>Захотели  вновь прийти!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i="0" u="none" strike="noStrike" kern="1200" normalizeH="0" noProof="0" dirty="0" smtClean="0">
                <a:ln w="1905"/>
                <a:gradFill>
                  <a:gsLst>
                    <a:gs pos="0">
                      <a:srgbClr val="A20000"/>
                    </a:gs>
                    <a:gs pos="78000">
                      <a:srgbClr val="BC0000"/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ea typeface="+mj-ea"/>
                <a:cs typeface="+mj-cs"/>
              </a:rPr>
              <a:t> </a:t>
            </a:r>
            <a:endParaRPr kumimoji="0" lang="ru-RU" sz="6600" b="1" i="0" u="none" strike="noStrike" kern="1200" normalizeH="0" baseline="0" noProof="0" dirty="0">
              <a:ln w="1905"/>
              <a:gradFill>
                <a:gsLst>
                  <a:gs pos="0">
                    <a:srgbClr val="A20000"/>
                  </a:gs>
                  <a:gs pos="78000">
                    <a:srgbClr val="BC0000"/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4437112"/>
            <a:ext cx="4124002" cy="1512168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sz="4300" b="1" dirty="0">
                <a:solidFill>
                  <a:srgbClr val="C00000"/>
                </a:solidFill>
              </a:rPr>
              <a:t>Бог послал </a:t>
            </a:r>
            <a:r>
              <a:rPr lang="ru-RU" sz="4300" b="1" dirty="0">
                <a:solidFill>
                  <a:srgbClr val="002060"/>
                </a:solidFill>
              </a:rPr>
              <a:t>- случайно</a:t>
            </a:r>
          </a:p>
          <a:p>
            <a:r>
              <a:rPr lang="ru-RU" sz="4300" b="1" dirty="0">
                <a:solidFill>
                  <a:srgbClr val="C00000"/>
                </a:solidFill>
              </a:rPr>
              <a:t>Вещунья</a:t>
            </a:r>
            <a:r>
              <a:rPr lang="ru-RU" sz="4300" b="1" dirty="0"/>
              <a:t> </a:t>
            </a:r>
            <a:r>
              <a:rPr lang="ru-RU" sz="4300" b="1" dirty="0">
                <a:solidFill>
                  <a:srgbClr val="002060"/>
                </a:solidFill>
              </a:rPr>
              <a:t>- приносящая </a:t>
            </a:r>
            <a:r>
              <a:rPr lang="ru-RU" sz="4300" b="1" dirty="0" err="1" smtClean="0">
                <a:solidFill>
                  <a:srgbClr val="002060"/>
                </a:solidFill>
              </a:rPr>
              <a:t>вести,предсказательница</a:t>
            </a:r>
            <a:r>
              <a:rPr lang="ru-RU" sz="4300" b="1" dirty="0">
                <a:solidFill>
                  <a:srgbClr val="002060"/>
                </a:solidFill>
              </a:rPr>
              <a:t>.</a:t>
            </a:r>
          </a:p>
          <a:p>
            <a:r>
              <a:rPr lang="ru-RU" sz="4300" b="1" dirty="0">
                <a:solidFill>
                  <a:srgbClr val="C00000"/>
                </a:solidFill>
              </a:rPr>
              <a:t>Не в прок</a:t>
            </a:r>
            <a:r>
              <a:rPr lang="ru-RU" sz="4300" b="1" dirty="0"/>
              <a:t> </a:t>
            </a:r>
            <a:r>
              <a:rPr lang="ru-RU" sz="4300" b="1" dirty="0">
                <a:solidFill>
                  <a:srgbClr val="002060"/>
                </a:solidFill>
              </a:rPr>
              <a:t>- не на пользу</a:t>
            </a:r>
          </a:p>
          <a:p>
            <a:r>
              <a:rPr lang="ru-RU" sz="4300" b="1" dirty="0">
                <a:solidFill>
                  <a:srgbClr val="C00000"/>
                </a:solidFill>
              </a:rPr>
              <a:t>Царь - птица</a:t>
            </a:r>
            <a:r>
              <a:rPr lang="ru-RU" sz="4300" dirty="0"/>
              <a:t>- </a:t>
            </a:r>
            <a:r>
              <a:rPr lang="ru-RU" sz="4300" b="1" dirty="0">
                <a:solidFill>
                  <a:srgbClr val="002060"/>
                </a:solidFill>
              </a:rPr>
              <a:t>лучшая из пти</a:t>
            </a:r>
            <a:r>
              <a:rPr lang="ru-RU" sz="4000" b="1" dirty="0">
                <a:solidFill>
                  <a:srgbClr val="002060"/>
                </a:solidFill>
              </a:rPr>
              <a:t>ц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601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solidFill>
                  <a:srgbClr val="002060"/>
                </a:solidFill>
              </a:rPr>
              <a:t>Бог </a:t>
            </a:r>
            <a:r>
              <a:rPr lang="ru-RU" sz="6000" dirty="0" err="1" smtClean="0">
                <a:solidFill>
                  <a:srgbClr val="002060"/>
                </a:solidFill>
              </a:rPr>
              <a:t>пос</a:t>
            </a:r>
            <a:r>
              <a:rPr lang="ru-RU" sz="6000" dirty="0" smtClean="0">
                <a:solidFill>
                  <a:srgbClr val="002060"/>
                </a:solidFill>
              </a:rPr>
              <a:t> – лал</a:t>
            </a:r>
          </a:p>
          <a:p>
            <a:pPr marL="0" indent="0" algn="ctr">
              <a:buNone/>
            </a:pPr>
            <a:r>
              <a:rPr lang="ru-RU" sz="6000" dirty="0" err="1" smtClean="0">
                <a:solidFill>
                  <a:srgbClr val="002060"/>
                </a:solidFill>
              </a:rPr>
              <a:t>Ве</a:t>
            </a:r>
            <a:r>
              <a:rPr lang="ru-RU" sz="6000" dirty="0" smtClean="0">
                <a:solidFill>
                  <a:srgbClr val="002060"/>
                </a:solidFill>
              </a:rPr>
              <a:t>- </a:t>
            </a:r>
            <a:r>
              <a:rPr lang="ru-RU" sz="6000" dirty="0" err="1" smtClean="0">
                <a:solidFill>
                  <a:srgbClr val="002060"/>
                </a:solidFill>
              </a:rPr>
              <a:t>щу</a:t>
            </a:r>
            <a:r>
              <a:rPr lang="ru-RU" sz="6000" dirty="0" smtClean="0">
                <a:solidFill>
                  <a:srgbClr val="002060"/>
                </a:solidFill>
              </a:rPr>
              <a:t>- </a:t>
            </a:r>
            <a:r>
              <a:rPr lang="ru-RU" sz="6000" dirty="0" err="1" smtClean="0">
                <a:solidFill>
                  <a:srgbClr val="002060"/>
                </a:solidFill>
              </a:rPr>
              <a:t>нья</a:t>
            </a:r>
            <a:endParaRPr lang="ru-RU" sz="600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6000" dirty="0" smtClean="0">
                <a:solidFill>
                  <a:srgbClr val="002060"/>
                </a:solidFill>
              </a:rPr>
              <a:t>Не в прок</a:t>
            </a:r>
          </a:p>
          <a:p>
            <a:pPr marL="0" indent="0" algn="ctr">
              <a:buNone/>
            </a:pPr>
            <a:r>
              <a:rPr lang="ru-RU" sz="6000" dirty="0" smtClean="0">
                <a:solidFill>
                  <a:srgbClr val="002060"/>
                </a:solidFill>
              </a:rPr>
              <a:t>Царь </a:t>
            </a:r>
            <a:r>
              <a:rPr lang="ru-RU" sz="6000" dirty="0" err="1" smtClean="0">
                <a:solidFill>
                  <a:srgbClr val="002060"/>
                </a:solidFill>
              </a:rPr>
              <a:t>пти</a:t>
            </a:r>
            <a:r>
              <a:rPr lang="ru-RU" sz="6000" dirty="0" smtClean="0">
                <a:solidFill>
                  <a:srgbClr val="002060"/>
                </a:solidFill>
              </a:rPr>
              <a:t>- </a:t>
            </a:r>
            <a:r>
              <a:rPr lang="ru-RU" sz="6000" dirty="0" err="1" smtClean="0">
                <a:solidFill>
                  <a:srgbClr val="002060"/>
                </a:solidFill>
              </a:rPr>
              <a:t>ца</a:t>
            </a:r>
            <a:endParaRPr lang="ru-RU" sz="600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40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Оксана\Desktop\крылов мой урок\1264080751_vorona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467" y="260648"/>
            <a:ext cx="6122813" cy="61228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ворона _ Крики вор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429388" y="614364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2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b="1" i="1" dirty="0">
                <a:solidFill>
                  <a:srgbClr val="002060"/>
                </a:solidFill>
              </a:rPr>
              <a:t>«Уж сколько раз твердили миру,</a:t>
            </a:r>
          </a:p>
          <a:p>
            <a:pPr marL="0" indent="0" algn="ctr">
              <a:buNone/>
            </a:pPr>
            <a:r>
              <a:rPr lang="ru-RU" sz="4400" b="1" i="1" dirty="0">
                <a:solidFill>
                  <a:srgbClr val="002060"/>
                </a:solidFill>
              </a:rPr>
              <a:t>Что лесть  гнусна , </a:t>
            </a:r>
            <a:r>
              <a:rPr lang="ru-RU" sz="4400" b="1" i="1" dirty="0" smtClean="0">
                <a:solidFill>
                  <a:srgbClr val="002060"/>
                </a:solidFill>
              </a:rPr>
              <a:t>вредна;</a:t>
            </a:r>
            <a:endParaRPr lang="ru-RU" sz="4400" b="1" i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4400" b="1" i="1" dirty="0">
                <a:solidFill>
                  <a:srgbClr val="002060"/>
                </a:solidFill>
              </a:rPr>
              <a:t>н</a:t>
            </a:r>
            <a:r>
              <a:rPr lang="ru-RU" sz="4400" b="1" i="1" dirty="0" smtClean="0">
                <a:solidFill>
                  <a:srgbClr val="002060"/>
                </a:solidFill>
              </a:rPr>
              <a:t>о </a:t>
            </a:r>
            <a:r>
              <a:rPr lang="ru-RU" sz="4400" b="1" i="1" dirty="0">
                <a:solidFill>
                  <a:srgbClr val="002060"/>
                </a:solidFill>
              </a:rPr>
              <a:t>только всё не  впрок, </a:t>
            </a:r>
          </a:p>
          <a:p>
            <a:pPr marL="0" indent="0" algn="ctr">
              <a:buNone/>
            </a:pPr>
            <a:r>
              <a:rPr lang="ru-RU" sz="4400" b="1" i="1" dirty="0">
                <a:solidFill>
                  <a:srgbClr val="002060"/>
                </a:solidFill>
              </a:rPr>
              <a:t>И в сердце льстец всегда отыщет уголок»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565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« Найди ошибку»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rgbClr val="002060"/>
                </a:solidFill>
              </a:rPr>
              <a:t>Вороне где- то Бог послал кусочек </a:t>
            </a:r>
            <a:r>
              <a:rPr lang="ru-RU" sz="6000" dirty="0" smtClean="0">
                <a:solidFill>
                  <a:srgbClr val="002060"/>
                </a:solidFill>
              </a:rPr>
              <a:t>сала;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388" y="2500306"/>
            <a:ext cx="235745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сыра</a:t>
            </a:r>
            <a:r>
              <a:rPr lang="ru-RU" sz="6000" dirty="0" smtClean="0">
                <a:solidFill>
                  <a:srgbClr val="002060"/>
                </a:solidFill>
              </a:rPr>
              <a:t>;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79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« Найди ошибку»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rgbClr val="002060"/>
                </a:solidFill>
              </a:rPr>
              <a:t>На ель Ворона </a:t>
            </a:r>
            <a:r>
              <a:rPr lang="ru-RU" sz="6000" dirty="0" smtClean="0">
                <a:solidFill>
                  <a:srgbClr val="002060"/>
                </a:solidFill>
              </a:rPr>
              <a:t>взобралась,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0232" y="2500306"/>
            <a:ext cx="535785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6000" dirty="0" err="1" smtClean="0">
                <a:solidFill>
                  <a:srgbClr val="C00000"/>
                </a:solidFill>
              </a:rPr>
              <a:t>взгромоздясь</a:t>
            </a:r>
            <a:r>
              <a:rPr lang="ru-RU" sz="6000" dirty="0" smtClean="0">
                <a:solidFill>
                  <a:srgbClr val="002060"/>
                </a:solidFill>
              </a:rPr>
              <a:t>,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49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« Найди ошибку»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solidFill>
                  <a:srgbClr val="002060"/>
                </a:solidFill>
              </a:rPr>
              <a:t>Поужинать было совсем </a:t>
            </a:r>
            <a:r>
              <a:rPr lang="ru-RU" sz="6000" dirty="0">
                <a:solidFill>
                  <a:srgbClr val="002060"/>
                </a:solidFill>
              </a:rPr>
              <a:t>уж </a:t>
            </a:r>
            <a:r>
              <a:rPr lang="ru-RU" sz="6000" dirty="0" smtClean="0">
                <a:solidFill>
                  <a:srgbClr val="002060"/>
                </a:solidFill>
              </a:rPr>
              <a:t>собралась,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571612"/>
            <a:ext cx="542928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Позавтракать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3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« Найди ошибку»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000" dirty="0">
                <a:solidFill>
                  <a:srgbClr val="002060"/>
                </a:solidFill>
              </a:rPr>
              <a:t>Плутовка к домику на </a:t>
            </a:r>
            <a:r>
              <a:rPr lang="ru-RU" sz="6000" dirty="0" smtClean="0">
                <a:solidFill>
                  <a:srgbClr val="002060"/>
                </a:solidFill>
              </a:rPr>
              <a:t>цыпочках подходит;</a:t>
            </a:r>
            <a:endParaRPr lang="ru-RU" sz="60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57818" y="1571612"/>
            <a:ext cx="321471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дереву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01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« Найди ошибку»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rgbClr val="002060"/>
                </a:solidFill>
              </a:rPr>
              <a:t>Вертит </a:t>
            </a:r>
            <a:r>
              <a:rPr lang="ru-RU" sz="6000" dirty="0" smtClean="0">
                <a:solidFill>
                  <a:srgbClr val="002060"/>
                </a:solidFill>
              </a:rPr>
              <a:t>крылом , </a:t>
            </a:r>
            <a:r>
              <a:rPr lang="ru-RU" sz="6000" dirty="0">
                <a:solidFill>
                  <a:srgbClr val="002060"/>
                </a:solidFill>
              </a:rPr>
              <a:t>с Вороны </a:t>
            </a:r>
            <a:r>
              <a:rPr lang="ru-RU" sz="6000" dirty="0" smtClean="0">
                <a:solidFill>
                  <a:srgbClr val="002060"/>
                </a:solidFill>
              </a:rPr>
              <a:t> нос</a:t>
            </a:r>
            <a:r>
              <a:rPr lang="ru-RU" sz="6000" b="1" dirty="0" smtClean="0">
                <a:solidFill>
                  <a:srgbClr val="002060"/>
                </a:solidFill>
              </a:rPr>
              <a:t>  </a:t>
            </a:r>
            <a:r>
              <a:rPr lang="ru-RU" sz="6000" dirty="0" smtClean="0">
                <a:solidFill>
                  <a:srgbClr val="002060"/>
                </a:solidFill>
              </a:rPr>
              <a:t>не </a:t>
            </a:r>
            <a:r>
              <a:rPr lang="ru-RU" sz="6000" dirty="0">
                <a:solidFill>
                  <a:srgbClr val="002060"/>
                </a:solidFill>
              </a:rPr>
              <a:t>сводит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00496" y="1571612"/>
            <a:ext cx="307183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хвостом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7554" y="2500306"/>
            <a:ext cx="185738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глаз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56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« Найди ошибку»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000" dirty="0" smtClean="0">
                <a:solidFill>
                  <a:srgbClr val="002060"/>
                </a:solidFill>
              </a:rPr>
              <a:t>Ворона  </a:t>
            </a:r>
            <a:r>
              <a:rPr lang="ru-RU" sz="6000" dirty="0">
                <a:solidFill>
                  <a:srgbClr val="002060"/>
                </a:solidFill>
              </a:rPr>
              <a:t>гавкнула во всё воронье </a:t>
            </a:r>
            <a:r>
              <a:rPr lang="ru-RU" sz="6000" dirty="0" smtClean="0">
                <a:solidFill>
                  <a:srgbClr val="002060"/>
                </a:solidFill>
              </a:rPr>
              <a:t>горло;</a:t>
            </a:r>
            <a:endParaRPr lang="ru-RU" sz="60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00430" y="1571612"/>
            <a:ext cx="378621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каркнула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78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Иван Андреевич Крылов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Оксана\Desktop\крылов мой урок\I_Krylov%20-%20Pis'm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916832"/>
            <a:ext cx="3923445" cy="43718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92315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Иван Андреевич Крылов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басня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 Ворона и Лисица»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Оксана\Desktop\крылов мой урок\16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44824"/>
            <a:ext cx="5746585" cy="4309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80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И. А. Крылов родился  в Москве 13 февраля 1769 года в семье скромного армейского офицера</a:t>
            </a:r>
          </a:p>
        </p:txBody>
      </p:sp>
      <p:pic>
        <p:nvPicPr>
          <p:cNvPr id="3074" name="Picture 2" descr="C:\Users\Оксана\Desktop\krilov_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507704"/>
            <a:ext cx="2898648" cy="3657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Оксана\Desktop\with_moth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479" y="2564904"/>
            <a:ext cx="2465899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48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>
                <a:solidFill>
                  <a:srgbClr val="C00000"/>
                </a:solidFill>
              </a:rPr>
              <a:t>Басня </a:t>
            </a:r>
            <a:r>
              <a:rPr lang="ru-RU" sz="6000" b="1" dirty="0" smtClean="0">
                <a:solidFill>
                  <a:srgbClr val="C00000"/>
                </a:solidFill>
              </a:rPr>
              <a:t>–</a:t>
            </a:r>
            <a:r>
              <a:rPr lang="ru-RU" sz="6000" dirty="0" smtClean="0">
                <a:solidFill>
                  <a:srgbClr val="C00000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ru-RU" sz="6000" dirty="0" smtClean="0">
                <a:solidFill>
                  <a:srgbClr val="002060"/>
                </a:solidFill>
              </a:rPr>
              <a:t>это </a:t>
            </a:r>
            <a:r>
              <a:rPr lang="ru-RU" sz="6000" dirty="0">
                <a:solidFill>
                  <a:srgbClr val="002060"/>
                </a:solidFill>
              </a:rPr>
              <a:t>нравоучительный </a:t>
            </a:r>
            <a:r>
              <a:rPr lang="ru-RU" sz="6000" dirty="0" smtClean="0">
                <a:solidFill>
                  <a:srgbClr val="002060"/>
                </a:solidFill>
              </a:rPr>
              <a:t>рассказ в  стихотворной форме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9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Ворона</a:t>
            </a:r>
            <a:endParaRPr lang="ru-RU" sz="7200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Оксана\Desktop\крылов мой урок\32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75728"/>
            <a:ext cx="4752528" cy="4774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149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Лиса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C:\Users\Оксана\Desktop\крылов мой урок\lisa_i_perepe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105" y="1412776"/>
            <a:ext cx="5330889" cy="468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573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Иван Андреевич Крылов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басня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 Ворона и Лисица»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Оксана\Desktop\крылов мой урок\16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44824"/>
            <a:ext cx="5746585" cy="4309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816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Пленил</a:t>
            </a:r>
            <a:r>
              <a:rPr lang="ru-RU" sz="4400" dirty="0"/>
              <a:t> </a:t>
            </a:r>
            <a:r>
              <a:rPr lang="ru-RU" sz="4400" dirty="0" smtClean="0">
                <a:solidFill>
                  <a:srgbClr val="002060"/>
                </a:solidFill>
              </a:rPr>
              <a:t>-</a:t>
            </a:r>
            <a:r>
              <a:rPr lang="ru-RU" sz="4400" b="1" dirty="0" smtClean="0">
                <a:solidFill>
                  <a:srgbClr val="002060"/>
                </a:solidFill>
              </a:rPr>
              <a:t>покорил</a:t>
            </a:r>
            <a:endParaRPr lang="ru-RU" sz="4400" b="1" dirty="0">
              <a:solidFill>
                <a:srgbClr val="002060"/>
              </a:solidFill>
            </a:endParaRPr>
          </a:p>
          <a:p>
            <a:pPr algn="ctr"/>
            <a:r>
              <a:rPr lang="ru-RU" sz="4400" b="1" dirty="0">
                <a:solidFill>
                  <a:srgbClr val="C00000"/>
                </a:solidFill>
              </a:rPr>
              <a:t>Лесть</a:t>
            </a:r>
            <a:r>
              <a:rPr lang="ru-RU" sz="4400" b="1" dirty="0"/>
              <a:t> </a:t>
            </a:r>
            <a:r>
              <a:rPr lang="ru-RU" sz="4400" b="1" dirty="0">
                <a:solidFill>
                  <a:srgbClr val="002060"/>
                </a:solidFill>
              </a:rPr>
              <a:t>- притворное </a:t>
            </a:r>
            <a:r>
              <a:rPr lang="ru-RU" sz="4400" b="1" dirty="0" smtClean="0">
                <a:solidFill>
                  <a:srgbClr val="002060"/>
                </a:solidFill>
              </a:rPr>
              <a:t>восхваление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Льстец</a:t>
            </a:r>
            <a:r>
              <a:rPr lang="ru-RU" sz="4400" b="1" dirty="0" smtClean="0">
                <a:solidFill>
                  <a:srgbClr val="002060"/>
                </a:solidFill>
              </a:rPr>
              <a:t> – человек который обманывает, лукавит</a:t>
            </a:r>
          </a:p>
          <a:p>
            <a:pPr algn="ctr"/>
            <a:r>
              <a:rPr lang="ru-RU" sz="4400" b="1" dirty="0">
                <a:solidFill>
                  <a:srgbClr val="C00000"/>
                </a:solidFill>
              </a:rPr>
              <a:t>Льстить</a:t>
            </a:r>
            <a:r>
              <a:rPr lang="ru-RU" sz="4400" b="1" dirty="0"/>
              <a:t> </a:t>
            </a:r>
            <a:r>
              <a:rPr lang="ru-RU" sz="4400" b="1" dirty="0">
                <a:solidFill>
                  <a:srgbClr val="002060"/>
                </a:solidFill>
              </a:rPr>
              <a:t>- хвалить из корыстного желания, ради выгоды</a:t>
            </a:r>
          </a:p>
          <a:p>
            <a:pPr algn="ctr"/>
            <a:endParaRPr lang="ru-RU" sz="4400" b="1" dirty="0">
              <a:solidFill>
                <a:srgbClr val="002060"/>
              </a:solidFill>
            </a:endParaRPr>
          </a:p>
          <a:p>
            <a:pPr algn="ctr"/>
            <a:r>
              <a:rPr lang="ru-RU" sz="4400" b="1" dirty="0" err="1">
                <a:solidFill>
                  <a:srgbClr val="C00000"/>
                </a:solidFill>
              </a:rPr>
              <a:t>Взгромоздясь</a:t>
            </a:r>
            <a:r>
              <a:rPr lang="ru-RU" sz="4400" b="1" dirty="0"/>
              <a:t> </a:t>
            </a:r>
            <a:r>
              <a:rPr lang="ru-RU" sz="4400" dirty="0">
                <a:solidFill>
                  <a:srgbClr val="002060"/>
                </a:solidFill>
              </a:rPr>
              <a:t>- </a:t>
            </a:r>
            <a:r>
              <a:rPr lang="ru-RU" sz="4400" b="1" dirty="0">
                <a:solidFill>
                  <a:srgbClr val="002060"/>
                </a:solidFill>
              </a:rPr>
              <a:t>взобралась с трудом на что- либо</a:t>
            </a:r>
          </a:p>
          <a:p>
            <a:pPr algn="ctr"/>
            <a:r>
              <a:rPr lang="ru-RU" sz="4400" b="1" dirty="0">
                <a:solidFill>
                  <a:srgbClr val="C00000"/>
                </a:solidFill>
              </a:rPr>
              <a:t>Ангельский голосок </a:t>
            </a:r>
            <a:r>
              <a:rPr lang="ru-RU" sz="4400" dirty="0">
                <a:solidFill>
                  <a:srgbClr val="002060"/>
                </a:solidFill>
              </a:rPr>
              <a:t>- </a:t>
            </a:r>
            <a:r>
              <a:rPr lang="ru-RU" sz="4400" b="1" dirty="0">
                <a:solidFill>
                  <a:srgbClr val="002060"/>
                </a:solidFill>
              </a:rPr>
              <a:t>нежный </a:t>
            </a:r>
            <a:r>
              <a:rPr lang="ru-RU" sz="4400" b="1" dirty="0" smtClean="0">
                <a:solidFill>
                  <a:srgbClr val="002060"/>
                </a:solidFill>
              </a:rPr>
              <a:t>голосок</a:t>
            </a:r>
            <a:endParaRPr lang="ru-RU" sz="44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716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507288" cy="57935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err="1" smtClean="0">
                <a:solidFill>
                  <a:srgbClr val="002060"/>
                </a:solidFill>
              </a:rPr>
              <a:t>Пле</a:t>
            </a:r>
            <a:r>
              <a:rPr lang="ru-RU" sz="4800" dirty="0" smtClean="0">
                <a:solidFill>
                  <a:srgbClr val="002060"/>
                </a:solidFill>
              </a:rPr>
              <a:t>- </a:t>
            </a:r>
            <a:r>
              <a:rPr lang="ru-RU" sz="4800" dirty="0" err="1" smtClean="0">
                <a:solidFill>
                  <a:srgbClr val="002060"/>
                </a:solidFill>
              </a:rPr>
              <a:t>нил</a:t>
            </a:r>
            <a:endParaRPr lang="ru-RU" sz="480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002060"/>
                </a:solidFill>
              </a:rPr>
              <a:t>Лесть – льстец – льстить</a:t>
            </a:r>
          </a:p>
          <a:p>
            <a:pPr marL="0" indent="0" algn="ctr">
              <a:buNone/>
            </a:pPr>
            <a:r>
              <a:rPr lang="ru-RU" sz="4800" dirty="0" err="1" smtClean="0">
                <a:solidFill>
                  <a:srgbClr val="002060"/>
                </a:solidFill>
              </a:rPr>
              <a:t>Взгро</a:t>
            </a:r>
            <a:r>
              <a:rPr lang="ru-RU" sz="4800" dirty="0" smtClean="0">
                <a:solidFill>
                  <a:srgbClr val="002060"/>
                </a:solidFill>
              </a:rPr>
              <a:t> –</a:t>
            </a:r>
            <a:r>
              <a:rPr lang="ru-RU" sz="4800" dirty="0" err="1" smtClean="0">
                <a:solidFill>
                  <a:srgbClr val="002060"/>
                </a:solidFill>
              </a:rPr>
              <a:t>моз</a:t>
            </a:r>
            <a:r>
              <a:rPr lang="ru-RU" sz="4800" dirty="0" smtClean="0">
                <a:solidFill>
                  <a:srgbClr val="002060"/>
                </a:solidFill>
              </a:rPr>
              <a:t> –</a:t>
            </a:r>
            <a:r>
              <a:rPr lang="ru-RU" sz="4800" dirty="0" err="1" smtClean="0">
                <a:solidFill>
                  <a:srgbClr val="002060"/>
                </a:solidFill>
              </a:rPr>
              <a:t>дясь</a:t>
            </a:r>
            <a:endParaRPr lang="ru-RU" sz="480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002060"/>
                </a:solidFill>
              </a:rPr>
              <a:t>Ан –гель –</a:t>
            </a:r>
            <a:r>
              <a:rPr lang="ru-RU" sz="4800" dirty="0" err="1" smtClean="0">
                <a:solidFill>
                  <a:srgbClr val="002060"/>
                </a:solidFill>
              </a:rPr>
              <a:t>ский</a:t>
            </a:r>
            <a:r>
              <a:rPr lang="ru-RU" sz="4800" dirty="0" smtClean="0">
                <a:solidFill>
                  <a:srgbClr val="002060"/>
                </a:solidFill>
              </a:rPr>
              <a:t>  </a:t>
            </a:r>
            <a:r>
              <a:rPr lang="ru-RU" sz="4800" dirty="0" err="1" smtClean="0">
                <a:solidFill>
                  <a:srgbClr val="002060"/>
                </a:solidFill>
              </a:rPr>
              <a:t>го</a:t>
            </a:r>
            <a:r>
              <a:rPr lang="ru-RU" sz="4800" dirty="0" smtClean="0">
                <a:solidFill>
                  <a:srgbClr val="002060"/>
                </a:solidFill>
              </a:rPr>
              <a:t> - </a:t>
            </a:r>
            <a:r>
              <a:rPr lang="ru-RU" sz="4800" dirty="0" err="1" smtClean="0">
                <a:solidFill>
                  <a:srgbClr val="002060"/>
                </a:solidFill>
              </a:rPr>
              <a:t>ло</a:t>
            </a:r>
            <a:r>
              <a:rPr lang="ru-RU" sz="4800" dirty="0" smtClean="0">
                <a:solidFill>
                  <a:srgbClr val="002060"/>
                </a:solidFill>
              </a:rPr>
              <a:t> - сок</a:t>
            </a:r>
          </a:p>
          <a:p>
            <a:pPr marL="0" indent="0" algn="ctr">
              <a:buNone/>
            </a:pP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11363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Другая 1">
      <a:majorFont>
        <a:latin typeface="Century Schoolbook"/>
        <a:ea typeface=""/>
        <a:cs typeface=""/>
      </a:majorFont>
      <a:minorFont>
        <a:latin typeface="Century School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246</Words>
  <Application>Microsoft Office PowerPoint</Application>
  <PresentationFormat>Экран (4:3)</PresentationFormat>
  <Paragraphs>56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Иван Андреевич Крылов</vt:lpstr>
      <vt:lpstr>И. А. Крылов родился  в Москве 13 февраля 1769 года в семье скромного армейского офицера</vt:lpstr>
      <vt:lpstr>Презентация PowerPoint</vt:lpstr>
      <vt:lpstr>Ворона</vt:lpstr>
      <vt:lpstr>Лиса</vt:lpstr>
      <vt:lpstr>Иван Андреевич Крылов басня  « Ворона и Лисица»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« Найди ошибку»</vt:lpstr>
      <vt:lpstr>« Найди ошибку»</vt:lpstr>
      <vt:lpstr>« Найди ошибку»</vt:lpstr>
      <vt:lpstr>« Найди ошибку»</vt:lpstr>
      <vt:lpstr>« Найди ошибку»</vt:lpstr>
      <vt:lpstr>« Найди ошибку»</vt:lpstr>
      <vt:lpstr>Иван Андреевич Крылов басня  « Ворона и Лисица»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Алла</cp:lastModifiedBy>
  <cp:revision>23</cp:revision>
  <dcterms:created xsi:type="dcterms:W3CDTF">2013-08-25T11:52:01Z</dcterms:created>
  <dcterms:modified xsi:type="dcterms:W3CDTF">2013-12-04T12:42:22Z</dcterms:modified>
</cp:coreProperties>
</file>