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55"/>
  </p:notesMasterIdLst>
  <p:sldIdLst>
    <p:sldId id="351" r:id="rId2"/>
    <p:sldId id="256" r:id="rId3"/>
    <p:sldId id="310" r:id="rId4"/>
    <p:sldId id="277" r:id="rId5"/>
    <p:sldId id="350" r:id="rId6"/>
    <p:sldId id="258" r:id="rId7"/>
    <p:sldId id="276" r:id="rId8"/>
    <p:sldId id="309" r:id="rId9"/>
    <p:sldId id="349" r:id="rId10"/>
    <p:sldId id="334" r:id="rId11"/>
    <p:sldId id="335" r:id="rId12"/>
    <p:sldId id="336" r:id="rId13"/>
    <p:sldId id="338" r:id="rId14"/>
    <p:sldId id="341" r:id="rId15"/>
    <p:sldId id="339" r:id="rId16"/>
    <p:sldId id="340" r:id="rId17"/>
    <p:sldId id="275" r:id="rId18"/>
    <p:sldId id="284" r:id="rId19"/>
    <p:sldId id="286" r:id="rId20"/>
    <p:sldId id="288" r:id="rId21"/>
    <p:sldId id="290" r:id="rId22"/>
    <p:sldId id="293" r:id="rId23"/>
    <p:sldId id="295" r:id="rId24"/>
    <p:sldId id="298" r:id="rId25"/>
    <p:sldId id="322" r:id="rId26"/>
    <p:sldId id="272" r:id="rId27"/>
    <p:sldId id="323" r:id="rId28"/>
    <p:sldId id="311" r:id="rId29"/>
    <p:sldId id="312" r:id="rId30"/>
    <p:sldId id="313" r:id="rId31"/>
    <p:sldId id="314" r:id="rId32"/>
    <p:sldId id="315" r:id="rId33"/>
    <p:sldId id="317" r:id="rId34"/>
    <p:sldId id="316" r:id="rId35"/>
    <p:sldId id="318" r:id="rId36"/>
    <p:sldId id="319" r:id="rId37"/>
    <p:sldId id="327" r:id="rId38"/>
    <p:sldId id="325" r:id="rId39"/>
    <p:sldId id="321" r:id="rId40"/>
    <p:sldId id="326" r:id="rId41"/>
    <p:sldId id="320" r:id="rId42"/>
    <p:sldId id="329" r:id="rId43"/>
    <p:sldId id="328" r:id="rId44"/>
    <p:sldId id="330" r:id="rId45"/>
    <p:sldId id="271" r:id="rId46"/>
    <p:sldId id="262" r:id="rId47"/>
    <p:sldId id="348" r:id="rId48"/>
    <p:sldId id="343" r:id="rId49"/>
    <p:sldId id="345" r:id="rId50"/>
    <p:sldId id="346" r:id="rId51"/>
    <p:sldId id="347" r:id="rId52"/>
    <p:sldId id="261" r:id="rId53"/>
    <p:sldId id="294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AFFFA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6" autoAdjust="0"/>
    <p:restoredTop sz="94660"/>
  </p:normalViewPr>
  <p:slideViewPr>
    <p:cSldViewPr>
      <p:cViewPr varScale="1">
        <p:scale>
          <a:sx n="79" d="100"/>
          <a:sy n="79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1A93E-BAE2-4844-A389-DEF0BC82F369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CFEFB-DD21-4E8C-8C6C-517620FF5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7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F4E421-358C-47AE-BEA9-8009D944A961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6656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EE0366-AE7C-415F-A67A-2F0DD63BAFB6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40335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2F268C-6D94-443F-B590-6C34EC12AE9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033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87F6A-E8AF-42E9-9F04-99DBE8023719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848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08B76-3FFF-472A-B1BA-53D9BA5431A1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751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D21D9A-AF08-4920-A58B-63CEB8B63D24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2657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417B11-D5D1-4378-BF4F-6B228903E84E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98362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EEB46F-C6F6-4567-B5EB-99D5A026EEB2}" type="slidenum">
              <a:rPr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032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78D2-B1A4-4526-83FD-65627596A9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46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0580-313E-4715-B8BB-EEED6B2F0C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89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71006-7653-43E9-97A6-0DCC60692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0BDC-28FD-4C61-967D-4E1C43148A1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824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49E4C-9DD4-4BE8-AF7E-C6B7214BB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3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726" indent="0">
              <a:buNone/>
              <a:defRPr sz="1633"/>
            </a:lvl2pPr>
            <a:lvl3pPr marL="829452" indent="0">
              <a:buNone/>
              <a:defRPr sz="1451"/>
            </a:lvl3pPr>
            <a:lvl4pPr marL="1244178" indent="0">
              <a:buNone/>
              <a:defRPr sz="1270"/>
            </a:lvl4pPr>
            <a:lvl5pPr marL="1658904" indent="0">
              <a:buNone/>
              <a:defRPr sz="1270"/>
            </a:lvl5pPr>
            <a:lvl6pPr marL="2073631" indent="0">
              <a:buNone/>
              <a:defRPr sz="1270"/>
            </a:lvl6pPr>
            <a:lvl7pPr marL="2488357" indent="0">
              <a:buNone/>
              <a:defRPr sz="1270"/>
            </a:lvl7pPr>
            <a:lvl8pPr marL="2903083" indent="0">
              <a:buNone/>
              <a:defRPr sz="1270"/>
            </a:lvl8pPr>
            <a:lvl9pPr marL="3317809" indent="0">
              <a:buNone/>
              <a:defRPr sz="127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2631-C54A-4D47-AB61-49154C7A8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535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4B256-8379-452D-B7BE-9B7869F40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3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0AEA6-12DD-401F-9D72-779C0421C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8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7264-3505-4BAD-9FCF-7068B16C6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78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940C-37FB-4CD3-AB6A-8CA0212B7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3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DBEC-BFA1-4F35-8446-8820B1349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44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125E-F36E-46AB-9389-739E7BC2EB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27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26" hangingPunct="0"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27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 defTabSz="407526" hangingPunct="0"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7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defTabSz="407526" hangingPunct="0">
              <a:defRPr/>
            </a:pPr>
            <a:fld id="{B221270B-3EF1-4414-B588-77F3156FCA2A}" type="slidenum">
              <a:rPr lang="ru-RU" altLang="ru-RU" smtClean="0"/>
              <a:pPr defTabSz="407526" hangingPunct="0"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97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4133" r:id="rId12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Century Gothic" pitchFamily="34" charset="0"/>
          <a:ea typeface="MS Gothic" charset="-128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Century Gothic" pitchFamily="34" charset="0"/>
          <a:ea typeface="MS Gothic" charset="-128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Century Gothic" pitchFamily="34" charset="0"/>
          <a:ea typeface="MS Gothic" charset="-128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991">
          <a:solidFill>
            <a:srgbClr val="000000"/>
          </a:solidFill>
          <a:latin typeface="Century Gothic" pitchFamily="34" charset="0"/>
          <a:ea typeface="MS Gothic" charset="-128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9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3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4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177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14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14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3;&#1088;&#1091;&#1087;&#1087;&#1072;%20&#1051;&#1102;&#1073;&#1101;,%20&#1057;&#1077;&#1088;&#1075;&#1077;&#1081;%20&#1041;&#1077;&#1079;&#1088;&#1091;&#1082;&#1086;&#1074;-%20&#1041;&#1077;&#1088;&#1077;&#1079;&#1099;..mp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3461" y="1397675"/>
            <a:ext cx="35818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Классный час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470" y="2090172"/>
            <a:ext cx="71830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«Берёза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Символ России»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495800"/>
            <a:ext cx="410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Подготовил: классный руководитель</a:t>
            </a:r>
          </a:p>
          <a:p>
            <a:pPr algn="ctr"/>
            <a:r>
              <a:rPr lang="ru-RU" b="1" dirty="0" smtClean="0"/>
              <a:t>Петров Николай Иванович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31284" y="561110"/>
            <a:ext cx="4281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ГКОУ «Нелидовская школа-интернат»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84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idx="1"/>
          </p:nvPr>
        </p:nvSpPr>
        <p:spPr>
          <a:xfrm>
            <a:off x="3059113" y="981075"/>
            <a:ext cx="5637212" cy="4525963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Береза стала символом России благодаря одному человеку. Речь идет о поэте </a:t>
            </a:r>
            <a:r>
              <a:rPr lang="ru-RU" altLang="ru-RU" sz="2400" b="1" smtClean="0"/>
              <a:t>С.А. Есенине</a:t>
            </a:r>
            <a:r>
              <a:rPr lang="ru-RU" altLang="ru-RU" sz="2400" smtClean="0"/>
              <a:t>. В его стихотворениях береза стала ассоциироваться с родным домом, с малой родиной, с русской глубинкой</a:t>
            </a:r>
            <a:r>
              <a:rPr lang="ru-RU" altLang="ru-RU" smtClean="0"/>
              <a:t>. </a:t>
            </a:r>
          </a:p>
        </p:txBody>
      </p:sp>
      <p:sp>
        <p:nvSpPr>
          <p:cNvPr id="142339" name="Rectangle 4"/>
          <p:cNvSpPr>
            <a:spLocks noChangeArrowheads="1"/>
          </p:cNvSpPr>
          <p:nvPr/>
        </p:nvSpPr>
        <p:spPr bwMode="auto">
          <a:xfrm>
            <a:off x="1042988" y="4508500"/>
            <a:ext cx="7056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rgbClr val="000000"/>
                </a:solidFill>
              </a:rPr>
              <a:t>Трепетно, с большой любовью и нежностью относился С.А. Есенин к русской красавице Берёза для него- это символ Родины, Руси, которую он беспредельно любит</a:t>
            </a:r>
          </a:p>
        </p:txBody>
      </p:sp>
      <p:pic>
        <p:nvPicPr>
          <p:cNvPr id="366597" name="Picture 5" descr="pe_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218122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6" descr="zagolov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2819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4" descr="zagolovok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0"/>
            <a:ext cx="8137525" cy="765175"/>
          </a:xfrm>
          <a:noFill/>
        </p:spPr>
      </p:pic>
      <p:sp>
        <p:nvSpPr>
          <p:cNvPr id="144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Пушистые ветви поэт сравнивает с растрепавшимися косами, соцветия дерева – сережки – с украшением. 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1"/>
                </a:solidFill>
              </a:rPr>
              <a:t>Улыбнулись сонные березки,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1"/>
                </a:solidFill>
              </a:rPr>
              <a:t>Растрепали шелковые косы, 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1"/>
                </a:solidFill>
              </a:rPr>
              <a:t>Шелестят зеленые сережки,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chemeClr val="accent1"/>
                </a:solidFill>
              </a:rPr>
              <a:t>И горят серебряные росы.</a:t>
            </a:r>
          </a:p>
        </p:txBody>
      </p:sp>
    </p:spTree>
    <p:extLst>
      <p:ext uri="{BB962C8B-B14F-4D97-AF65-F5344CB8AC3E}">
        <p14:creationId xmlns:p14="http://schemas.microsoft.com/office/powerpoint/2010/main" val="2367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4" descr="zagolovok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8135938" cy="765175"/>
          </a:xfrm>
          <a:noFill/>
        </p:spPr>
      </p:pic>
      <p:sp>
        <p:nvSpPr>
          <p:cNvPr id="146434" name="Rectangle 3"/>
          <p:cNvSpPr>
            <a:spLocks noGrp="1" noChangeArrowheads="1"/>
          </p:cNvSpPr>
          <p:nvPr>
            <p:ph idx="1"/>
          </p:nvPr>
        </p:nvSpPr>
        <p:spPr>
          <a:xfrm>
            <a:off x="1366838" y="1412875"/>
            <a:ext cx="777716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Я навек за туманы и росы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Полюбил у берёзки стан,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И её золотистые косы,</a:t>
            </a:r>
          </a:p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И холщовый её сарафан.</a:t>
            </a:r>
            <a:r>
              <a:rPr lang="ru-RU" altLang="ru-RU" smtClean="0"/>
              <a:t> </a:t>
            </a:r>
          </a:p>
          <a:p>
            <a:pPr algn="r" eaLnBrk="1" hangingPunct="1">
              <a:buFontTx/>
              <a:buNone/>
            </a:pPr>
            <a:r>
              <a:rPr lang="ru-RU" altLang="ru-RU" smtClean="0">
                <a:solidFill>
                  <a:srgbClr val="0000FF"/>
                </a:solidFill>
              </a:rPr>
              <a:t>( С. Есенин</a:t>
            </a:r>
            <a:r>
              <a:rPr lang="ru-RU" altLang="ru-RU" smtClean="0">
                <a:solidFill>
                  <a:srgbClr val="3333FF"/>
                </a:solidFill>
              </a:rPr>
              <a:t>)</a:t>
            </a:r>
          </a:p>
          <a:p>
            <a:pPr eaLnBrk="1" hangingPunct="1"/>
            <a:endParaRPr lang="ru-RU" altLang="ru-RU" smtClean="0">
              <a:solidFill>
                <a:srgbClr val="3333FF"/>
              </a:solidFill>
            </a:endParaRPr>
          </a:p>
        </p:txBody>
      </p:sp>
      <p:pic>
        <p:nvPicPr>
          <p:cNvPr id="146436" name="Picture 5" descr="1697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2576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4" descr="zagolovok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8064500" cy="836613"/>
          </a:xfrm>
          <a:noFill/>
        </p:spPr>
      </p:pic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916113"/>
            <a:ext cx="7596187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</a:rPr>
              <a:t>На поляне, на пригорке,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</a:rPr>
              <a:t> под окном, среди полей, </a:t>
            </a:r>
            <a:br>
              <a:rPr lang="ru-RU" altLang="ru-RU" sz="2000" b="1" i="1" smtClean="0">
                <a:solidFill>
                  <a:srgbClr val="0000FF"/>
                </a:solidFill>
              </a:rPr>
            </a:br>
            <a:r>
              <a:rPr lang="ru-RU" altLang="ru-RU" sz="2000" b="1" i="1" smtClean="0">
                <a:solidFill>
                  <a:srgbClr val="0000FF"/>
                </a:solidFill>
              </a:rPr>
              <a:t>Белокурые березки –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rgbClr val="0000FF"/>
                </a:solidFill>
              </a:rPr>
              <a:t>символ Родины моей. </a:t>
            </a:r>
            <a:br>
              <a:rPr lang="ru-RU" altLang="ru-RU" sz="2000" b="1" i="1" smtClean="0">
                <a:solidFill>
                  <a:srgbClr val="0000FF"/>
                </a:solidFill>
              </a:rPr>
            </a:br>
            <a:r>
              <a:rPr lang="ru-RU" altLang="ru-RU" sz="2000" b="1" i="1" smtClean="0">
                <a:solidFill>
                  <a:srgbClr val="0000FF"/>
                </a:solidFill>
              </a:rPr>
              <a:t>Ты так мила мне до любой росинки,</a:t>
            </a:r>
            <a:br>
              <a:rPr lang="ru-RU" altLang="ru-RU" sz="2000" b="1" i="1" smtClean="0">
                <a:solidFill>
                  <a:srgbClr val="0000FF"/>
                </a:solidFill>
              </a:rPr>
            </a:br>
            <a:r>
              <a:rPr lang="ru-RU" altLang="ru-RU" sz="2000" b="1" i="1" smtClean="0">
                <a:solidFill>
                  <a:srgbClr val="0000FF"/>
                </a:solidFill>
              </a:rPr>
              <a:t>В твоих просторах дремлет тишина,</a:t>
            </a:r>
            <a:br>
              <a:rPr lang="ru-RU" altLang="ru-RU" sz="2000" b="1" i="1" smtClean="0">
                <a:solidFill>
                  <a:srgbClr val="0000FF"/>
                </a:solidFill>
              </a:rPr>
            </a:br>
            <a:r>
              <a:rPr lang="ru-RU" altLang="ru-RU" sz="2000" b="1" i="1" smtClean="0">
                <a:solidFill>
                  <a:srgbClr val="0000FF"/>
                </a:solidFill>
              </a:rPr>
              <a:t>Березовая, русская Россия,</a:t>
            </a:r>
            <a:br>
              <a:rPr lang="ru-RU" altLang="ru-RU" sz="2000" b="1" i="1" smtClean="0">
                <a:solidFill>
                  <a:srgbClr val="0000FF"/>
                </a:solidFill>
              </a:rPr>
            </a:br>
            <a:r>
              <a:rPr lang="ru-RU" altLang="ru-RU" sz="2000" b="1" i="1" smtClean="0">
                <a:solidFill>
                  <a:srgbClr val="0000FF"/>
                </a:solidFill>
              </a:rPr>
              <a:t>Ромашковая, добрая страна</a:t>
            </a:r>
            <a:r>
              <a:rPr lang="ru-RU" altLang="ru-RU" sz="2400" b="1" i="1" smtClean="0">
                <a:solidFill>
                  <a:srgbClr val="0000FF"/>
                </a:solidFill>
              </a:rPr>
              <a:t>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rgbClr val="0000FF"/>
                </a:solidFill>
              </a:rPr>
              <a:t>С. Есенин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Береза. Нет дерева милее и роднее. И не только потому, что она встречается в нашей стране повсюду. Скорее потому, что чувства, которые она вызывает, созвучны щедрой и отзывчивой душе русского человека. </a:t>
            </a:r>
          </a:p>
        </p:txBody>
      </p:sp>
      <p:pic>
        <p:nvPicPr>
          <p:cNvPr id="258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28527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2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0432" y="1447800"/>
            <a:ext cx="8229600" cy="4525963"/>
          </a:xfrm>
        </p:spPr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Белая береза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Под моим окном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Принакрылась снегом,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Точно серебром.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пушистых ветках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Снежною каймой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Распустились кисти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Белой бахромой.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стоит береза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сонной тишине,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горят снежинки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золотом огне.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 заря, лениво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Обходя кругом,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обсыпает ветки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Новым серебром.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(С. Есенин)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winter_britvin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84784"/>
            <a:ext cx="3810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381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Березы желтою резьбой </a:t>
            </a:r>
          </a:p>
          <a:p>
            <a:pPr algn="r"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Блестят в лазури голубой</a:t>
            </a:r>
            <a:r>
              <a:rPr lang="ru-RU" altLang="ru-RU" smtClean="0"/>
              <a:t>…          (И.А.Бунин. Листопад)</a:t>
            </a:r>
          </a:p>
          <a:p>
            <a:pPr eaLnBrk="1" hangingPunct="1">
              <a:buFontTx/>
              <a:buNone/>
            </a:pPr>
            <a:r>
              <a:rPr lang="ru-RU" altLang="ru-RU" b="1" i="1" smtClean="0">
                <a:solidFill>
                  <a:srgbClr val="0000FF"/>
                </a:solidFill>
              </a:rPr>
              <a:t>…Береза, словно сказочное дерево, вся золотая, красиво рисуется на бледно-голубом небе</a:t>
            </a:r>
            <a:r>
              <a:rPr lang="ru-RU" altLang="ru-RU" smtClean="0"/>
              <a:t>…  (И.Тургенев).</a:t>
            </a:r>
          </a:p>
        </p:txBody>
      </p:sp>
      <p:pic>
        <p:nvPicPr>
          <p:cNvPr id="166916" name="Picture 4" descr="береза6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305911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1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Берёза как символ.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smtClean="0">
                <a:solidFill>
                  <a:schemeClr val="tx1"/>
                </a:solidFill>
              </a:rPr>
              <a:t>Во все времена хрупкая, нежная берёзка была, есть и будет символом силы и мужества человеческого духа. И береза помогала не только нашим общим предкам- славянам. Она являлась символом и оберегом не только в домах, но и в дорогах и в боях, в том числе и на Великой Отечественной войне. Мы не знаем, кто давал позывные фронтовым радистам, но знаем, что не было полка, дивизии, где бы молоденькая, стройная, как березка, девушка не кричала в трубку полевого телефона: «Я- береза! Я- береза! Отвечайте!»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5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Биологическое описание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84784"/>
            <a:ext cx="8460432" cy="302433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Большинство видов берез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3728" y="2060848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20608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508104" y="2852936"/>
            <a:ext cx="26642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деревья высотой 30—45 м, с обхватом ствола до 120—150 см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780928"/>
            <a:ext cx="288032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кустарники от крупных до мелких, вплоть до стелющихся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Карликовая Береза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19400"/>
            <a:ext cx="3610744" cy="478112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карликовой березки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невелика. Растет ветвистым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кустарником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.. Береза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карликовая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мерзлостойка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Встречается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болотах Растение,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предпочитая влажный торфяник, любит свет, но чувствительно к засухе.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772816"/>
            <a:ext cx="3528392" cy="46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65676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Кустарниковая берёза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33409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Кустарниковая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береза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Произрастает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переходных болотах, на заболоченных берегах рек и озер. В горы поднимается очень высоко (до 2600 м над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м.), где входит в состав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ерниковых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зарослей. Рост медленный. Цветет в мае одновременно с развертыванием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листьев. Размножается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семенами.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Среднезимостойка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засухоустойчива.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etula_fusca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560" y="1700808"/>
            <a:ext cx="38348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998693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Береза – символ России</a:t>
            </a:r>
            <a:endParaRPr lang="ru-RU" sz="4000" b="1" spc="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Береза бородавчатая</a:t>
            </a:r>
            <a:endParaRPr lang="ru-RU" sz="2800" dirty="0"/>
          </a:p>
        </p:txBody>
      </p:sp>
      <p:pic>
        <p:nvPicPr>
          <p:cNvPr id="5" name="Содержимое 4" descr="39(1)(4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823983"/>
            <a:ext cx="5111750" cy="4751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008313" cy="4691063"/>
          </a:xfrm>
        </p:spPr>
        <p:txBody>
          <a:bodyPr/>
          <a:lstStyle/>
          <a:p>
            <a:r>
              <a:rPr lang="ru-RU" sz="1800" b="1" u="sng" dirty="0" smtClean="0"/>
              <a:t>Береза </a:t>
            </a:r>
            <a:r>
              <a:rPr lang="ru-RU" sz="1800" b="1" u="sng" dirty="0" err="1" smtClean="0"/>
              <a:t>бородавчатая</a:t>
            </a:r>
            <a:r>
              <a:rPr lang="ru-RU" sz="1600" b="1" dirty="0" err="1" smtClean="0"/>
              <a:t>-Дерево</a:t>
            </a:r>
            <a:r>
              <a:rPr lang="ru-RU" sz="1600" b="1" dirty="0" smtClean="0"/>
              <a:t> до 20 м высотой, с ажурной, неправильной кроной и гладкой, белой, отслаивающейся корой. </a:t>
            </a:r>
          </a:p>
          <a:p>
            <a:r>
              <a:rPr lang="ru-RU" sz="1600" b="1" dirty="0" smtClean="0"/>
              <a:t> Ветви большей частью </a:t>
            </a:r>
            <a:r>
              <a:rPr lang="ru-RU" sz="1600" b="1" dirty="0" err="1" smtClean="0"/>
              <a:t>повислые</a:t>
            </a:r>
            <a:r>
              <a:rPr lang="ru-RU" sz="1600" b="1" dirty="0" smtClean="0"/>
              <a:t>, молодые побеги бородавчатые. Распространена по всей европейской части России и за Уралом до реки Обь. Очень светолюбивая порода, в отличие от Березы пушистой. Во взрослом состоянии хорошо отличается от других деревьев по белой коре. 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11493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Береза пушистая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Береза Пушистая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Растёт по всей европейской части России, в Западной и Восточной Сибири, в горах Кавказа. Берёза пушистая - один из самых холодостойких видов берёз. От засухи страдает. Менее светолюбива, чем берёза бородавчатая. Сравнительно недолговечна, живёт до 120 лет, в отличии от берез Бородавчатой и Березы Радде.</a:t>
            </a:r>
          </a:p>
          <a:p>
            <a:endParaRPr lang="ru-RU" dirty="0"/>
          </a:p>
        </p:txBody>
      </p:sp>
      <p:pic>
        <p:nvPicPr>
          <p:cNvPr id="6" name="Содержимое 5" descr="betula_pubescens_ehrh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2309" y="1604963"/>
            <a:ext cx="3397682" cy="4524375"/>
          </a:xfrm>
        </p:spPr>
      </p:pic>
      <p:pic>
        <p:nvPicPr>
          <p:cNvPr id="5" name="Рисунок 4" descr="01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584" y="1253857"/>
            <a:ext cx="3744416" cy="5604143"/>
          </a:xfrm>
          <a:prstGeom prst="rect">
            <a:avLst/>
          </a:prstGeom>
        </p:spPr>
      </p:pic>
      <p:pic>
        <p:nvPicPr>
          <p:cNvPr id="7" name="Рисунок 6" descr="f46f067f-7652-11e1-aa60-f4ce46861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21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8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20688"/>
            <a:ext cx="4495036" cy="5510552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67544" y="260648"/>
            <a:ext cx="3682752" cy="74240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Берёза обыкновенная</a:t>
            </a:r>
            <a:endParaRPr lang="ru-RU" sz="24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395536" y="1484784"/>
            <a:ext cx="3008313" cy="4691063"/>
          </a:xfrm>
        </p:spPr>
        <p:txBody>
          <a:bodyPr/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Берёза обыкновенная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Произрастает берёза в лесной зоне европейской части России и в Сибири Цветёт в апреле – мае. Берёза хорошо приспособилась к непростым условиям Сибири. Она никогда не вымерзает от морозов и не гибнет от засухи. Так пусть же она вечно живёт на российской земле и приносит радость людям!.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37890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Карельская и обыкновенная березы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013176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Карельская береза - дерево, которому природа подарила изумительную красоту древесины, напоминающей своим рисунком мрамор.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Отличить ее от березы обыкновенной можно по форме ствола, не такого стройного, как у обычной, обильно покрытого бугорками и наплывами.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19675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Спил березы карельской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13407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Спил березы  обыкновенной</a:t>
            </a:r>
            <a:endParaRPr lang="ru-RU" sz="2400" dirty="0"/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132857"/>
            <a:ext cx="2987824" cy="2933746"/>
          </a:xfrm>
          <a:prstGeom prst="rect">
            <a:avLst/>
          </a:prstGeom>
        </p:spPr>
      </p:pic>
      <p:pic>
        <p:nvPicPr>
          <p:cNvPr id="14" name="Рисунок 1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988841"/>
            <a:ext cx="3312368" cy="2808312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Берёза Шмидта</a:t>
            </a:r>
            <a:br>
              <a:rPr lang="ru-RU" dirty="0" smtClean="0"/>
            </a:br>
            <a:r>
              <a:rPr lang="ru-RU" dirty="0" smtClean="0"/>
              <a:t>(железная берёза)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6691"/>
            <a:ext cx="5181600" cy="54459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0232" y="1407076"/>
            <a:ext cx="297183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ВОПРОСЫ:</a:t>
            </a:r>
          </a:p>
          <a:p>
            <a:endParaRPr lang="ru-RU" dirty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1.Какого цвета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ствол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у этой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берёзы?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2. Как думаете,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почему она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так называется-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ЖЕЛЕЗНАЯ </a:t>
            </a:r>
            <a:r>
              <a:rPr lang="ru-RU" sz="2800" dirty="0" smtClean="0">
                <a:solidFill>
                  <a:srgbClr val="FF0000"/>
                </a:solidFill>
              </a:rPr>
              <a:t>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(прочитай четверостишие и определи  время года)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Берёза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красива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во все времена года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228600"/>
            <a:ext cx="53279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ЗАДАНИЕ: </a:t>
            </a:r>
          </a:p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«Угадай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время</a:t>
            </a:r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года»:</a:t>
            </a:r>
            <a:endParaRPr lang="ru-RU" sz="40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95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Значение и применение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      Простая и трогательная красота берёзы придает ей высокую эстетическую ценность.</a:t>
            </a:r>
          </a:p>
          <a:p>
            <a:pPr>
              <a:buNone/>
            </a:pPr>
            <a:r>
              <a:rPr lang="ru-RU" sz="2000" b="1" dirty="0" smtClean="0"/>
              <a:t> Стройное белоствольное светлое дерево, дающее сквозистую тень, украшающее в любое время года всякий сельский вид, пользуется особой любовью в России. </a:t>
            </a:r>
          </a:p>
          <a:p>
            <a:pPr>
              <a:buNone/>
            </a:pPr>
            <a:r>
              <a:rPr lang="ru-RU" sz="2000" b="1" dirty="0" smtClean="0"/>
              <a:t>С давних лет берёза была образом России.</a:t>
            </a:r>
          </a:p>
          <a:p>
            <a:r>
              <a:rPr lang="ru-RU" sz="2000" b="1" dirty="0" smtClean="0"/>
              <a:t>Ветвями берёзы украшают церкви и жилища на День Святой Троицы.</a:t>
            </a:r>
          </a:p>
          <a:p>
            <a:r>
              <a:rPr lang="ru-RU" sz="2000" b="1" dirty="0" smtClean="0"/>
              <a:t>Берёзовая лучина считалась в старину лучшей для освещения крестьянских изб .</a:t>
            </a:r>
          </a:p>
          <a:p>
            <a:r>
              <a:rPr lang="ru-RU" sz="2000" b="1" dirty="0" smtClean="0"/>
              <a:t>Берёзовые веники заготавливаются как корм для домашнего скота, на зимний период.</a:t>
            </a:r>
          </a:p>
          <a:p>
            <a:endParaRPr lang="ru-RU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212977" y="1628800"/>
            <a:ext cx="4031431" cy="21819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Работа с таблицей.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79" y="2286000"/>
            <a:ext cx="764908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/>
              <a:t>Смотрим на слайд, </a:t>
            </a:r>
          </a:p>
          <a:p>
            <a:pPr algn="ctr"/>
            <a:r>
              <a:rPr lang="ru-RU" sz="4000" i="1" dirty="0" smtClean="0"/>
              <a:t>называем то, что изображено</a:t>
            </a:r>
          </a:p>
          <a:p>
            <a:pPr algn="ctr"/>
            <a:r>
              <a:rPr lang="ru-RU" sz="4000" i="1" dirty="0" smtClean="0"/>
              <a:t> и находим по таблице,</a:t>
            </a:r>
          </a:p>
          <a:p>
            <a:pPr algn="ctr"/>
            <a:r>
              <a:rPr lang="ru-RU" sz="4000" i="1" dirty="0"/>
              <a:t>д</a:t>
            </a:r>
            <a:r>
              <a:rPr lang="ru-RU" sz="4000" i="1" dirty="0" smtClean="0"/>
              <a:t>ля чего используют.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3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1.Берёзовые почки</a:t>
            </a:r>
            <a:endParaRPr lang="ru-RU" altLang="ru-RU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/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Берёзовые почки содержат эфирное масло, аскорбиновую кислоту (витамин С), смолы и другие вещества. </a:t>
            </a:r>
            <a:endParaRPr lang="ru-RU" altLang="ru-RU" dirty="0" smtClean="0"/>
          </a:p>
        </p:txBody>
      </p:sp>
      <p:pic>
        <p:nvPicPr>
          <p:cNvPr id="6" name="Picture 2" descr="C:\Users\Витос\Desktop\poplar-buds-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7109"/>
            <a:ext cx="2312999" cy="216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801" y="1614601"/>
            <a:ext cx="8226720" cy="4524480"/>
          </a:xfrm>
        </p:spPr>
        <p:txBody>
          <a:bodyPr/>
          <a:lstStyle/>
          <a:p>
            <a:pPr eaLnBrk="1"/>
            <a:endParaRPr lang="ru-RU" altLang="ru-RU" b="1" dirty="0" smtClean="0"/>
          </a:p>
          <a:p>
            <a:pPr eaLnBrk="1"/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 Листья</a:t>
            </a:r>
            <a:endParaRPr lang="ru-RU" altLang="ru-RU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/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мае-июне обычно собирают молодые берёзовые листья. </a:t>
            </a:r>
            <a:endParaRPr lang="ru-RU" altLang="ru-RU" dirty="0" smtClean="0"/>
          </a:p>
        </p:txBody>
      </p:sp>
      <p:pic>
        <p:nvPicPr>
          <p:cNvPr id="24578" name="Picture 2" descr="C:\Users\Витос\Desktop\0_c77d_993c3b7a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00" y="1614600"/>
            <a:ext cx="4430257" cy="25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6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4802" y="925758"/>
            <a:ext cx="7904408" cy="440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540" b="1" dirty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2903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Цель:</a:t>
            </a:r>
            <a:r>
              <a:rPr lang="ru-RU" altLang="ru-RU" sz="2903" b="1" dirty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ru-RU" altLang="ru-RU" sz="2903" b="1" dirty="0" smtClean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Доказать, </a:t>
            </a: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что именно </a:t>
            </a:r>
            <a:r>
              <a:rPr lang="ru-RU" altLang="ru-RU" sz="2903" dirty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береза </a:t>
            </a: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является символом</a:t>
            </a:r>
          </a:p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2903" dirty="0" smtClean="0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России.</a:t>
            </a:r>
            <a:endParaRPr lang="ru-RU" altLang="ru-RU" sz="2903" dirty="0">
              <a:solidFill>
                <a:srgbClr val="00206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2903" dirty="0">
              <a:solidFill>
                <a:srgbClr val="00206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altLang="ru-RU" sz="2903" dirty="0">
              <a:solidFill>
                <a:srgbClr val="0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eaLnBrk="0" hangingPunct="0"/>
            <a:r>
              <a:rPr lang="ru-RU" altLang="ru-RU" sz="2903" dirty="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ru-RU" altLang="ru-RU" sz="2903" b="1" dirty="0">
                <a:solidFill>
                  <a:srgbClr val="C0000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Задачи:</a:t>
            </a:r>
            <a:endParaRPr lang="ru-RU" altLang="ru-RU" sz="2903" dirty="0">
              <a:solidFill>
                <a:srgbClr val="C00000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eaLnBrk="0" hangingPunct="0">
              <a:buFontTx/>
              <a:buChar char="-"/>
            </a:pPr>
            <a:r>
              <a:rPr lang="ru-RU" altLang="ru-RU" sz="2903" dirty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изучить </a:t>
            </a:r>
            <a:r>
              <a:rPr lang="ru-RU" altLang="ru-RU" sz="2903" dirty="0" smtClean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особенности </a:t>
            </a:r>
            <a:r>
              <a:rPr lang="ru-RU" altLang="ru-RU" sz="2903" dirty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березы, </a:t>
            </a:r>
          </a:p>
          <a:p>
            <a:pPr defTabSz="407526" eaLnBrk="0" hangingPunct="0"/>
            <a:r>
              <a:rPr lang="ru-RU" altLang="ru-RU" sz="2903" dirty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ее распространение и экологическое состояние;</a:t>
            </a:r>
          </a:p>
          <a:p>
            <a:pPr defTabSz="407526" eaLnBrk="0" hangingPunct="0">
              <a:buFontTx/>
              <a:buChar char="-"/>
            </a:pPr>
            <a:r>
              <a:rPr lang="ru-RU" altLang="ru-RU" sz="2903" dirty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собрать материал о </a:t>
            </a:r>
            <a:r>
              <a:rPr lang="ru-RU" altLang="ru-RU" sz="2903" dirty="0" smtClean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березе;</a:t>
            </a:r>
            <a:endParaRPr lang="ru-RU" altLang="ru-RU" sz="2903" dirty="0">
              <a:solidFill>
                <a:srgbClr val="000066"/>
              </a:solidFill>
              <a:latin typeface="Times New Roman" panose="02020603050405020304" pitchFamily="18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defTabSz="407526" eaLnBrk="0" hangingPunct="0"/>
            <a:r>
              <a:rPr lang="ru-RU" altLang="ru-RU" sz="2903" dirty="0">
                <a:solidFill>
                  <a:srgbClr val="000066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- определить значение берёзы для людей;</a:t>
            </a:r>
          </a:p>
        </p:txBody>
      </p:sp>
    </p:spTree>
    <p:extLst>
      <p:ext uri="{BB962C8B-B14F-4D97-AF65-F5344CB8AC3E}">
        <p14:creationId xmlns:p14="http://schemas.microsoft.com/office/powerpoint/2010/main" val="408184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/>
            <a:r>
              <a:rPr lang="ru-RU" altLang="ru-RU" sz="254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3. Берёзовая пыльца</a:t>
            </a:r>
            <a:endParaRPr lang="ru-RU" altLang="ru-RU" sz="25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sz="25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апреле-мае в солнечную сухую погоду собирают берёзовую пыльцу. </a:t>
            </a:r>
            <a:endParaRPr lang="ru-RU" altLang="ru-RU" sz="254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54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sz="25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5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добавлении её к обычной пище возникает ощущение бодрости, жизненной силы и удовлетворённости. </a:t>
            </a:r>
          </a:p>
          <a:p>
            <a:pPr eaLnBrk="1"/>
            <a:endParaRPr lang="ru-RU" altLang="ru-RU" dirty="0" smtClean="0"/>
          </a:p>
        </p:txBody>
      </p:sp>
      <p:pic>
        <p:nvPicPr>
          <p:cNvPr id="25602" name="Picture 2" descr="C:\Users\Витос\Desktop\img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01" y="1225801"/>
            <a:ext cx="1814400" cy="135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</a:t>
            </a:r>
            <a:b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601" y="1420201"/>
            <a:ext cx="8226720" cy="4989600"/>
          </a:xfrm>
        </p:spPr>
        <p:txBody>
          <a:bodyPr/>
          <a:lstStyle/>
          <a:p>
            <a:pPr eaLnBrk="1"/>
            <a:r>
              <a:rPr lang="ru-RU" altLang="ru-RU" sz="2540" b="1" dirty="0"/>
              <a:t>                                         </a:t>
            </a:r>
            <a:r>
              <a:rPr lang="ru-RU" altLang="ru-RU" sz="254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Берёзовый сок.</a:t>
            </a:r>
            <a:endParaRPr lang="ru-RU" altLang="ru-RU" sz="254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177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177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17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177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sz="217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sz="2177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</a:t>
            </a:r>
            <a:r>
              <a:rPr lang="ru-RU" altLang="ru-RU" sz="21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курс приёма берёзового сока поможет избавиться </a:t>
            </a:r>
            <a:r>
              <a:rPr lang="ru-RU" altLang="ru-RU" sz="2177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слабости, усталости, повышенной утомляемости, раздражительности, головокружения, шума в ушах, головной боли, бессонницы</a:t>
            </a:r>
            <a:r>
              <a:rPr lang="ru-RU" altLang="ru-RU" sz="21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вас улучшится настроение и общее состояние организма. </a:t>
            </a:r>
          </a:p>
          <a:p>
            <a:pPr eaLnBrk="1"/>
            <a:r>
              <a:rPr lang="ru-RU" altLang="ru-RU" sz="217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altLang="ru-RU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2473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102673" cy="22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1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5. Берёзовый уголь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прокаливании древесины получают берёзовый уголь.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C:\Users\Витос\Desktop\0015-056-Puti-reshenija-proble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00" y="1485001"/>
            <a:ext cx="3013799" cy="225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" y="1355401"/>
            <a:ext cx="2138400" cy="7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6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b="1" dirty="0" smtClean="0"/>
              <a:t>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/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Берёзовый гриб чага</a:t>
            </a:r>
            <a:endParaRPr lang="ru-RU" altLang="ru-RU" b="1" dirty="0" smtClean="0">
              <a:solidFill>
                <a:srgbClr val="0070C0"/>
              </a:solidFill>
            </a:endParaRPr>
          </a:p>
          <a:p>
            <a:pPr eaLnBrk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Берёзовую чагу и препараты из неё применяют в научной медицине.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chaga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201" y="1096201"/>
            <a:ext cx="200592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3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Берёза – дерево жизни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/>
            <a:endParaRPr lang="ru-RU" altLang="ru-RU" sz="29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/>
            <a:r>
              <a:rPr lang="ru-RU" altLang="ru-RU" sz="290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Берёзовые веники.</a:t>
            </a:r>
          </a:p>
          <a:p>
            <a:pPr lvl="1" eaLnBrk="1"/>
            <a:endParaRPr lang="ru-RU" altLang="ru-RU" sz="29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/>
            <a:endParaRPr lang="ru-RU" altLang="ru-RU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Они ускоряют заживление ран, снимают боли в мышцах и суставах после физической нагрузки, улучшают вентиляцию легких.</a:t>
            </a:r>
          </a:p>
          <a:p>
            <a:pPr eaLnBrk="1"/>
            <a:endParaRPr lang="ru-RU" altLang="ru-RU" dirty="0" smtClean="0"/>
          </a:p>
        </p:txBody>
      </p:sp>
      <p:pic>
        <p:nvPicPr>
          <p:cNvPr id="4" name="Picture 5" descr="721_re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41" y="1161001"/>
            <a:ext cx="2616480" cy="25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использование берёзы </a:t>
            </a:r>
          </a:p>
        </p:txBody>
      </p:sp>
      <p:pic>
        <p:nvPicPr>
          <p:cNvPr id="4" name="Picture 5" descr="adv_1259430555_17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2" y="1828800"/>
            <a:ext cx="5715000" cy="40767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 rot="2538080">
            <a:off x="2115617" y="2149771"/>
            <a:ext cx="1468287" cy="61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07526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ru-RU" altLang="ru-RU" sz="3628" b="1">
                <a:solidFill>
                  <a:srgbClr val="F808B9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Дрова</a:t>
            </a:r>
          </a:p>
        </p:txBody>
      </p:sp>
    </p:spTree>
    <p:extLst>
      <p:ext uri="{BB962C8B-B14F-4D97-AF65-F5344CB8AC3E}">
        <p14:creationId xmlns:p14="http://schemas.microsoft.com/office/powerpoint/2010/main" val="32353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использование берёзы 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sz="254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Берёзовая древесина.</a:t>
            </a:r>
          </a:p>
        </p:txBody>
      </p:sp>
      <p:pic>
        <p:nvPicPr>
          <p:cNvPr id="4" name="Picture 8" descr="891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1" y="2327401"/>
            <a:ext cx="3382560" cy="29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9" descr="88_bi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01" y="3518281"/>
            <a:ext cx="3303360" cy="27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68001" y="2457000"/>
            <a:ext cx="1447576" cy="5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altLang="ru-RU" sz="2903" b="1">
                <a:solidFill>
                  <a:srgbClr val="0070C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Мебель</a:t>
            </a:r>
          </a:p>
        </p:txBody>
      </p:sp>
    </p:spTree>
    <p:extLst>
      <p:ext uri="{BB962C8B-B14F-4D97-AF65-F5344CB8AC3E}">
        <p14:creationId xmlns:p14="http://schemas.microsoft.com/office/powerpoint/2010/main" val="161431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539750" y="533400"/>
            <a:ext cx="8226720" cy="1143480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accent2"/>
                </a:solidFill>
              </a:rPr>
              <a:t>Основным светилом на Руси были </a:t>
            </a:r>
            <a:r>
              <a:rPr lang="ru-RU" altLang="ru-RU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chemeClr val="accent2"/>
                </a:solidFill>
              </a:rPr>
              <a:t>березовые лучины.</a:t>
            </a:r>
            <a:r>
              <a:rPr lang="ru-RU" altLang="ru-RU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chemeClr val="accent2"/>
                </a:solidFill>
              </a:rPr>
              <a:t> Они горели долго и почти без копоти и искр</a:t>
            </a:r>
          </a:p>
        </p:txBody>
      </p:sp>
      <p:pic>
        <p:nvPicPr>
          <p:cNvPr id="25604" name="Picture 6" descr="100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2133600"/>
            <a:ext cx="460692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f1eb6c3de249f7aeb7886ecaf0e434e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95" y="2133600"/>
            <a:ext cx="34829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chemeClr val="accent2"/>
                </a:solidFill>
              </a:rPr>
              <a:t>Из березовой коры изготавливают деготь, который используют для смазывания колес телег и тарантасов, чтобы они не скрипели и хорошо вращались</a:t>
            </a:r>
          </a:p>
        </p:txBody>
      </p:sp>
      <p:pic>
        <p:nvPicPr>
          <p:cNvPr id="34820" name="Picture 8" descr="cart-994624__3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457041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Содержимое 4" descr="дегот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232727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3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e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12776"/>
            <a:ext cx="5344318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промышленности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3505200" cy="4464496"/>
          </a:xfrm>
        </p:spPr>
        <p:txBody>
          <a:bodyPr/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получения крупного хорошего поделочного материала берёза срубается в 60—80 и даже иногда в 100-летнем возрасте;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Тяжёлая плотная берёзовая древесина довольно прочная, хорошо сопротивляется раскалыванию. Цвет — белый, с более жёлтым ядром. </a:t>
            </a: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Наросты, изредка образующиеся на корнях, крупных сучьях или стволах берёз,— кап — на разрезе имеют своеобразный сложный и красивый рисунок.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64381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845369"/>
            <a:ext cx="7848600" cy="5105400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    </a:t>
            </a:r>
          </a:p>
          <a:p>
            <a:pPr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 берёзы окружает нас повсюду. 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Вопрос: -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где мы можем увидеть берёзу?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Люди, уехавшие в другие страны скучают именно по берёзкам. А почему? Чем важна берёза для человека? Почему она занимает такое важное место в нашей жизни? Чем помогает берёза человеку?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На все эти вопросы мы найдём ответы и докажем, что берёза – одно из самых лучших растений в мире.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2074862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chemeClr val="accent2"/>
                </a:solidFill>
              </a:rPr>
              <a:t>Старинное русское ремесло: </a:t>
            </a:r>
            <a:br>
              <a:rPr lang="ru-RU" altLang="ru-RU" sz="3000" b="1" smtClean="0">
                <a:solidFill>
                  <a:schemeClr val="accent2"/>
                </a:solidFill>
              </a:rPr>
            </a:br>
            <a:r>
              <a:rPr lang="ru-RU" altLang="ru-RU" sz="3000" b="1" smtClean="0">
                <a:solidFill>
                  <a:schemeClr val="accent2"/>
                </a:solidFill>
              </a:rPr>
              <a:t>прядение , ткачество.</a:t>
            </a:r>
            <a:br>
              <a:rPr lang="ru-RU" altLang="ru-RU" sz="3000" b="1" smtClean="0">
                <a:solidFill>
                  <a:schemeClr val="accent2"/>
                </a:solidFill>
              </a:rPr>
            </a:br>
            <a:r>
              <a:rPr lang="ru-RU" altLang="ru-RU" sz="3000" b="1" smtClean="0">
                <a:solidFill>
                  <a:schemeClr val="accent2"/>
                </a:solidFill>
              </a:rPr>
              <a:t>Самопрялку с крутящимся колесом, </a:t>
            </a:r>
            <a:br>
              <a:rPr lang="ru-RU" altLang="ru-RU" sz="3000" b="1" smtClean="0">
                <a:solidFill>
                  <a:schemeClr val="accent2"/>
                </a:solidFill>
              </a:rPr>
            </a:br>
            <a:r>
              <a:rPr lang="ru-RU" altLang="ru-RU" sz="3000" b="1" smtClean="0">
                <a:solidFill>
                  <a:schemeClr val="accent2"/>
                </a:solidFill>
              </a:rPr>
              <a:t>и легкое веретено  делали из березовой древесины.</a:t>
            </a:r>
          </a:p>
        </p:txBody>
      </p:sp>
      <p:sp>
        <p:nvSpPr>
          <p:cNvPr id="24579" name="Rectangle 3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8229600" cy="40322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2100" b="1" smtClean="0">
              <a:solidFill>
                <a:schemeClr val="accent2"/>
              </a:solidFill>
            </a:endParaRPr>
          </a:p>
        </p:txBody>
      </p:sp>
      <p:pic>
        <p:nvPicPr>
          <p:cNvPr id="24580" name="Picture 5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1300"/>
            <a:ext cx="34020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50787585_1257433884_Samopryalka_gorizontal_nay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0" y="2895600"/>
            <a:ext cx="34671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ru-RU" alt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Хозяйственное использование берёзы 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lang="ru-RU" altLang="ru-RU" b="1" dirty="0" smtClean="0"/>
              <a:t>    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Береста</a:t>
            </a:r>
            <a:r>
              <a:rPr lang="ru-RU" altLang="ru-RU" b="1" dirty="0" smtClean="0">
                <a:solidFill>
                  <a:srgbClr val="0070C0"/>
                </a:solidFill>
              </a:rPr>
              <a:t>.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b="1" dirty="0" smtClean="0">
              <a:solidFill>
                <a:srgbClr val="002060"/>
              </a:solidFill>
            </a:endParaRPr>
          </a:p>
          <a:p>
            <a:pPr eaLnBrk="1"/>
            <a:endParaRPr lang="ru-RU" altLang="ru-RU" dirty="0" smtClean="0"/>
          </a:p>
        </p:txBody>
      </p:sp>
      <p:pic>
        <p:nvPicPr>
          <p:cNvPr id="5" name="Picture 5" descr="1218691302_shutterstock_99675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1549801"/>
            <a:ext cx="3888000" cy="31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535731" y="4725001"/>
            <a:ext cx="2542299" cy="12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07526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ru-RU" altLang="ru-RU" sz="3266" b="1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Берестяные </a:t>
            </a:r>
          </a:p>
          <a:p>
            <a:pPr algn="ctr" defTabSz="407526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ru-RU" altLang="ru-RU" sz="3266" b="1">
                <a:solidFill>
                  <a:srgbClr val="002060"/>
                </a:solidFill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грамоты</a:t>
            </a:r>
          </a:p>
        </p:txBody>
      </p:sp>
    </p:spTree>
    <p:extLst>
      <p:ext uri="{BB962C8B-B14F-4D97-AF65-F5344CB8AC3E}">
        <p14:creationId xmlns:p14="http://schemas.microsoft.com/office/powerpoint/2010/main" val="14021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97313"/>
            <a:ext cx="3505200" cy="2627312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3375"/>
            <a:ext cx="4319587" cy="3240088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36713"/>
            <a:ext cx="2786063" cy="3816350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60" y="116632"/>
            <a:ext cx="4104000" cy="1200329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Народные умельцы могут изготовить из бересты разные предметы, так необходимые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в быту человека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5" y="5589240"/>
            <a:ext cx="20880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Сундук для хранения одежды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4717593"/>
            <a:ext cx="1656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Плетённые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корзины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743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коробки</a:t>
            </a:r>
          </a:p>
        </p:txBody>
      </p:sp>
    </p:spTree>
    <p:extLst>
      <p:ext uri="{BB962C8B-B14F-4D97-AF65-F5344CB8AC3E}">
        <p14:creationId xmlns:p14="http://schemas.microsoft.com/office/powerpoint/2010/main" val="18989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5435600" cy="1143000"/>
          </a:xfr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изготовляют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разную посуду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038600" cy="2408237"/>
          </a:xfrm>
          <a:ln w="19050">
            <a:solidFill>
              <a:srgbClr val="007434"/>
            </a:solidFill>
            <a:miter lim="800000"/>
            <a:headEnd/>
            <a:tailEnd/>
          </a:ln>
        </p:spPr>
      </p:pic>
      <p:pic>
        <p:nvPicPr>
          <p:cNvPr id="27652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832100" cy="2124075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21163"/>
            <a:ext cx="3673475" cy="2497137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2636838"/>
            <a:ext cx="3532187" cy="2016125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68863"/>
            <a:ext cx="2022475" cy="1566862"/>
          </a:xfrm>
          <a:prstGeom prst="rect">
            <a:avLst/>
          </a:prstGeom>
          <a:noFill/>
          <a:ln w="19050">
            <a:solidFill>
              <a:srgbClr val="00743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544616" cy="1143000"/>
          </a:xfrm>
          <a:ex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бересты плетут лапти,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даже резные украшения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700213"/>
            <a:ext cx="3065462" cy="2339975"/>
          </a:xfrm>
          <a:ln w="19050">
            <a:solidFill>
              <a:srgbClr val="008A3E"/>
            </a:solidFill>
            <a:miter lim="800000"/>
            <a:headEnd/>
            <a:tailEnd/>
          </a:ln>
        </p:spPr>
      </p:pic>
      <p:pic>
        <p:nvPicPr>
          <p:cNvPr id="29700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17675"/>
            <a:ext cx="3178175" cy="2339975"/>
          </a:xfrm>
          <a:prstGeom prst="rect">
            <a:avLst/>
          </a:prstGeom>
          <a:noFill/>
          <a:ln w="19050">
            <a:solidFill>
              <a:srgbClr val="008A3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48163"/>
            <a:ext cx="1368425" cy="14652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30763"/>
            <a:ext cx="2974975" cy="1406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437063"/>
            <a:ext cx="2690813" cy="1800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4057908"/>
            <a:ext cx="145193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Лапти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879" y="6309320"/>
            <a:ext cx="269900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Заколки для волос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5401" y="6237312"/>
            <a:ext cx="1506759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Браслеты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1962" y="5841023"/>
            <a:ext cx="1130438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Серьги</a:t>
            </a:r>
          </a:p>
        </p:txBody>
      </p:sp>
    </p:spTree>
    <p:extLst>
      <p:ext uri="{BB962C8B-B14F-4D97-AF65-F5344CB8AC3E}">
        <p14:creationId xmlns:p14="http://schemas.microsoft.com/office/powerpoint/2010/main" val="28745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Медицинское применение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))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0438"/>
            <a:ext cx="2381250" cy="2520950"/>
          </a:xfrm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1115616" y="1772816"/>
            <a:ext cx="5554960" cy="4176463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908720"/>
            <a:ext cx="2880320" cy="3108013"/>
          </a:xfrm>
          <a:prstGeom prst="rect">
            <a:avLst/>
          </a:prstGeom>
        </p:spPr>
      </p:pic>
      <p:pic>
        <p:nvPicPr>
          <p:cNvPr id="12" name="Рисунок 11" descr="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365895"/>
            <a:ext cx="4824536" cy="3492105"/>
          </a:xfrm>
          <a:prstGeom prst="rect">
            <a:avLst/>
          </a:prstGeom>
        </p:spPr>
      </p:pic>
      <p:pic>
        <p:nvPicPr>
          <p:cNvPr id="11" name="Рисунок 10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5166" y="836712"/>
            <a:ext cx="3148834" cy="3384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1052736"/>
            <a:ext cx="169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Березовый веник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40352" y="50851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Березовый сок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13407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Эфирное масло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602128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Отвар из березовых почек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Хороша ты любою порою.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недаром, всем сердцем любя, 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Богатырского леса красою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Называли повсюду тебя. 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не найти ее красивей, 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радость нам она цветет.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ней образ матери России </a:t>
            </a:r>
          </a:p>
          <a:p>
            <a:pPr algn="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Неувядаемой живет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6" name="Рисунок 5" descr="663e3d5662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556792"/>
            <a:ext cx="5231385" cy="468052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82000" cy="17128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Береза в произведениях художников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4041648" cy="642942"/>
          </a:xfrm>
        </p:spPr>
        <p:txBody>
          <a:bodyPr/>
          <a:lstStyle/>
          <a:p>
            <a:r>
              <a:rPr lang="ru-RU" dirty="0" smtClean="0"/>
              <a:t>          И.Э. Грабарь</a:t>
            </a:r>
          </a:p>
          <a:p>
            <a:r>
              <a:rPr lang="ru-RU" dirty="0" smtClean="0"/>
              <a:t>      «Февральская лазурь»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1928802"/>
            <a:ext cx="4041648" cy="4665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Автор отобразил красоту березы,</a:t>
            </a:r>
          </a:p>
          <a:p>
            <a:pPr>
              <a:buNone/>
            </a:pPr>
            <a:r>
              <a:rPr lang="ru-RU" sz="1400" b="1" dirty="0" smtClean="0"/>
              <a:t>показал истинную любовь к этому  </a:t>
            </a:r>
          </a:p>
          <a:p>
            <a:pPr>
              <a:buNone/>
            </a:pPr>
            <a:r>
              <a:rPr lang="ru-RU" sz="1400" b="1" dirty="0" smtClean="0"/>
              <a:t>красивому дереву , олицетворяющему</a:t>
            </a:r>
          </a:p>
          <a:p>
            <a:pPr>
              <a:buNone/>
            </a:pPr>
            <a:r>
              <a:rPr lang="ru-RU" sz="1400" b="1" dirty="0" smtClean="0"/>
              <a:t>собой Родину        </a:t>
            </a:r>
            <a:endParaRPr lang="ru-RU" sz="1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4876" y="1214422"/>
            <a:ext cx="4113213" cy="64294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        </a:t>
            </a:r>
            <a:r>
              <a:rPr lang="ru-RU" sz="2000" dirty="0" smtClean="0"/>
              <a:t>А.И.Куинджи </a:t>
            </a:r>
          </a:p>
          <a:p>
            <a:r>
              <a:rPr lang="ru-RU" sz="2000" dirty="0" smtClean="0"/>
              <a:t>      «Березовая роща»               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8304" y="1928802"/>
            <a:ext cx="4041775" cy="46659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Художник передал игру света и тени,</a:t>
            </a:r>
          </a:p>
          <a:p>
            <a:pPr>
              <a:buNone/>
            </a:pPr>
            <a:r>
              <a:rPr lang="ru-RU" sz="1400" b="1" dirty="0" smtClean="0"/>
              <a:t>неземную красоту окружающего мира.</a:t>
            </a:r>
            <a:endParaRPr lang="ru-RU" sz="1400" b="1" dirty="0"/>
          </a:p>
        </p:txBody>
      </p:sp>
      <p:pic>
        <p:nvPicPr>
          <p:cNvPr id="9" name="Рисунок 8" descr="лазур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00372"/>
            <a:ext cx="4071966" cy="3714776"/>
          </a:xfrm>
          <a:prstGeom prst="rect">
            <a:avLst/>
          </a:prstGeom>
        </p:spPr>
      </p:pic>
      <p:pic>
        <p:nvPicPr>
          <p:cNvPr id="11" name="Рисунок 10" descr="куиндж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000372"/>
            <a:ext cx="4000528" cy="37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3883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4786313" y="6491288"/>
            <a:ext cx="4357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FF00"/>
                </a:solidFill>
              </a:rPr>
              <a:t>Левитан Иссак Ильич «Золотая осень»</a:t>
            </a:r>
          </a:p>
        </p:txBody>
      </p:sp>
      <p:pic>
        <p:nvPicPr>
          <p:cNvPr id="218116" name="Picture 4" descr="otch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3850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7" name="Picture 5" descr="venz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08725"/>
            <a:ext cx="61928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0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8316912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4203700" y="6491288"/>
            <a:ext cx="4940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smtClean="0">
                <a:solidFill>
                  <a:srgbClr val="00FF00"/>
                </a:solidFill>
              </a:rPr>
              <a:t>Пластов Аркадий Александрович «Сенокос»</a:t>
            </a:r>
          </a:p>
        </p:txBody>
      </p:sp>
      <p:pic>
        <p:nvPicPr>
          <p:cNvPr id="216068" name="Picture 4" descr="otch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23850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69" name="Picture 5" descr="venz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37288"/>
            <a:ext cx="705643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242" y="117538"/>
            <a:ext cx="7963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</a:rPr>
              <a:t>Старинная</a:t>
            </a:r>
          </a:p>
          <a:p>
            <a:pPr algn="ctr"/>
            <a:r>
              <a:rPr lang="ru-RU" sz="5400" b="1" dirty="0" smtClean="0">
                <a:ln/>
                <a:solidFill>
                  <a:srgbClr val="0070C0"/>
                </a:solidFill>
              </a:rPr>
              <a:t> крестьянская загадка.</a:t>
            </a:r>
            <a:endParaRPr lang="ru-RU" sz="5400" b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71864"/>
            <a:ext cx="7296100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Стоит в поле древо </a:t>
            </a:r>
            <a:r>
              <a:rPr lang="ru-RU" sz="2800" b="1" dirty="0" err="1" smtClean="0">
                <a:solidFill>
                  <a:srgbClr val="000000"/>
                </a:solidFill>
              </a:rPr>
              <a:t>древлянское</a:t>
            </a:r>
            <a:r>
              <a:rPr lang="ru-RU" sz="28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28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На этом древе семь </a:t>
            </a:r>
            <a:r>
              <a:rPr lang="ru-RU" sz="2800" dirty="0" err="1" smtClean="0">
                <a:solidFill>
                  <a:srgbClr val="000000"/>
                </a:solidFill>
              </a:rPr>
              <a:t>угодьев</a:t>
            </a:r>
            <a:r>
              <a:rPr lang="ru-RU" sz="2800" dirty="0">
                <a:solidFill>
                  <a:srgbClr val="000000"/>
                </a:solidFill>
              </a:rPr>
              <a:t>:</a:t>
            </a:r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Первое</a:t>
            </a:r>
            <a:r>
              <a:rPr lang="ru-RU" sz="2800" dirty="0" smtClean="0">
                <a:solidFill>
                  <a:srgbClr val="000000"/>
                </a:solidFill>
              </a:rPr>
              <a:t> угодье –в избе </a:t>
            </a:r>
            <a:r>
              <a:rPr lang="ru-RU" sz="2800" dirty="0" err="1" smtClean="0">
                <a:solidFill>
                  <a:srgbClr val="000000"/>
                </a:solidFill>
              </a:rPr>
              <a:t>обиходье</a:t>
            </a:r>
            <a:r>
              <a:rPr lang="ru-RU" sz="2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Другое</a:t>
            </a:r>
            <a:r>
              <a:rPr lang="ru-RU" sz="2800" dirty="0" smtClean="0">
                <a:solidFill>
                  <a:srgbClr val="000000"/>
                </a:solidFill>
              </a:rPr>
              <a:t> угодье – в кругу вертится.</a:t>
            </a:r>
          </a:p>
          <a:p>
            <a:r>
              <a:rPr lang="ru-RU" sz="2800" dirty="0" smtClean="0">
                <a:solidFill>
                  <a:srgbClr val="92D050"/>
                </a:solidFill>
              </a:rPr>
              <a:t>Третье </a:t>
            </a:r>
            <a:r>
              <a:rPr lang="ru-RU" sz="2800" dirty="0" smtClean="0">
                <a:solidFill>
                  <a:srgbClr val="000000"/>
                </a:solidFill>
              </a:rPr>
              <a:t>угодье – старому и малому потеха.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Четвертое</a:t>
            </a:r>
            <a:r>
              <a:rPr lang="ru-RU" sz="2800" dirty="0" smtClean="0">
                <a:solidFill>
                  <a:srgbClr val="000000"/>
                </a:solidFill>
              </a:rPr>
              <a:t> угодье по церкви крыша.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Пятое</a:t>
            </a:r>
            <a:r>
              <a:rPr lang="ru-RU" sz="2800" dirty="0" smtClean="0">
                <a:solidFill>
                  <a:srgbClr val="000000"/>
                </a:solidFill>
              </a:rPr>
              <a:t> угодье –по дорожке след.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Шестое</a:t>
            </a:r>
            <a:r>
              <a:rPr lang="ru-RU" sz="2800" dirty="0" smtClean="0">
                <a:solidFill>
                  <a:srgbClr val="000000"/>
                </a:solidFill>
              </a:rPr>
              <a:t> угодье – во всю ночь свет.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Седьмое</a:t>
            </a:r>
            <a:r>
              <a:rPr lang="ru-RU" sz="2800" dirty="0" smtClean="0">
                <a:solidFill>
                  <a:srgbClr val="000000"/>
                </a:solidFill>
              </a:rPr>
              <a:t> угодье – всему миру масло.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Это, действительно, самое красивое и удивительное – </a:t>
            </a:r>
            <a:r>
              <a:rPr lang="ru-RU" altLang="ru-RU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чудо дерево</a:t>
            </a:r>
            <a:r>
              <a:rPr lang="ru-RU" altLang="ru-RU" sz="32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!</a:t>
            </a:r>
          </a:p>
        </p:txBody>
      </p:sp>
      <p:pic>
        <p:nvPicPr>
          <p:cNvPr id="54275" name="Picture 4" descr="P10305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29" y="1604963"/>
            <a:ext cx="6828767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239652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6600" i="1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Берегите берёзы!</a:t>
            </a:r>
          </a:p>
        </p:txBody>
      </p:sp>
      <p:pic>
        <p:nvPicPr>
          <p:cNvPr id="55301" name="Picture 22" descr="P1030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4191000" cy="3200400"/>
          </a:xfrm>
          <a:noFill/>
        </p:spPr>
      </p:pic>
      <p:pic>
        <p:nvPicPr>
          <p:cNvPr id="55300" name="Picture 20" descr="P10306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471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858218"/>
          </a:xfrm>
        </p:spPr>
        <p:txBody>
          <a:bodyPr/>
          <a:lstStyle/>
          <a:p>
            <a:r>
              <a:rPr lang="ru-RU" sz="5400" i="1" spc="100" dirty="0" smtClean="0">
                <a:solidFill>
                  <a:srgbClr val="663300"/>
                </a:solidFill>
                <a:latin typeface="Monotype Corsiva" pitchFamily="66" charset="0"/>
              </a:rPr>
              <a:t>Спасибо за внимание! </a:t>
            </a:r>
            <a:endParaRPr lang="ru-RU" sz="5400" i="1" spc="100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5000"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u="sng" dirty="0" smtClean="0"/>
              <a:t> </a:t>
            </a:r>
            <a:endParaRPr lang="ru-RU" sz="2400" dirty="0" smtClean="0"/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Гроздова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Н.Б., Некрасов В.И. 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Глоба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Михайленко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Д.А. Деревья, кустарники и лианы.- М.,1986; Жизнь растений.Т.5(2).-М.,1981.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2.Ишков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М.Н.,Огнева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Н.Л.  Домашний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альманах.Москва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Советский писатель.Олимп.1991.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3.http://escritora.ru/240-pochemu-bereza-simvol-rossii.html</a:t>
            </a:r>
          </a:p>
          <a:p>
            <a:pPr algn="jus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http://ru.wikipedia.org/wiki/%D0%91%D0%B5%D1%80%D1%91%D0%B7%D0%B0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5800" y="260648"/>
            <a:ext cx="7772400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Берёза – символ России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362200" y="4440187"/>
            <a:ext cx="5256584" cy="48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Без берёзы не мыслю России,-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Так светла по-славянски она,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Что, быть может, в столетья иные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Monotype Corsiva" pitchFamily="66" charset="0"/>
              </a:rPr>
              <a:t>От берёзы - вся Русь рождена</a:t>
            </a:r>
          </a:p>
        </p:txBody>
      </p:sp>
      <p:pic>
        <p:nvPicPr>
          <p:cNvPr id="7" name="Рисунок 6" descr="87917332_83376328_large_2795685_08516e07e3dba30b7fab247b92a6d17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76" y="1700808"/>
            <a:ext cx="5415640" cy="367240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9858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Белоствольная красавица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724400" y="1676400"/>
            <a:ext cx="4176464" cy="3471782"/>
          </a:xfrm>
        </p:spPr>
        <p:txBody>
          <a:bodyPr/>
          <a:lstStyle/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цвет коры объясняется тем, что в клетках бересты содержится особое красящее вещество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бетулин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берёзе белая кора?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772816"/>
            <a:ext cx="3578969" cy="430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/>
              <a:t> Березу называют красавицей русских лесов. Стройная, с тонкими поникшими ветвями и нарядной листвой, она всегда вызывает восхищение и радость.</a:t>
            </a:r>
            <a:endParaRPr lang="ru-RU" altLang="ru-RU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 smtClean="0"/>
              <a:t> </a:t>
            </a:r>
            <a:r>
              <a:rPr lang="ru-RU" altLang="ru-RU" sz="2800" dirty="0"/>
              <a:t>О</a:t>
            </a:r>
            <a:r>
              <a:rPr lang="ru-RU" altLang="ru-RU" sz="2800" dirty="0" smtClean="0"/>
              <a:t>браз березки складывается из традиционных эпитетов – белая, кудрявая, метафор – у березы сережки.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dirty="0"/>
              <a:t>Б</a:t>
            </a:r>
            <a:r>
              <a:rPr lang="ru-RU" altLang="ru-RU" sz="2800" dirty="0" smtClean="0"/>
              <a:t>ереза является символом России из-за женственности, милой красоты, неповторимой самобытности.</a:t>
            </a:r>
          </a:p>
        </p:txBody>
      </p:sp>
      <p:pic>
        <p:nvPicPr>
          <p:cNvPr id="241667" name="Picture 4" descr="01_0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1828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8" name="Picture 5" descr="02_0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43425"/>
            <a:ext cx="26638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2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5726" y="2967335"/>
            <a:ext cx="74925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FFFFFF"/>
                </a:solidFill>
                <a:hlinkClick r:id="rId2" action="ppaction://hlinkfile"/>
              </a:rPr>
              <a:t>От чего так в России </a:t>
            </a:r>
          </a:p>
          <a:p>
            <a:pPr algn="ctr"/>
            <a:r>
              <a:rPr lang="ru-RU" sz="5400" b="1" dirty="0" smtClean="0">
                <a:ln/>
                <a:solidFill>
                  <a:srgbClr val="FFFFFF"/>
                </a:solidFill>
                <a:hlinkClick r:id="rId2" action="ppaction://hlinkfile"/>
              </a:rPr>
              <a:t>берёзы шумят…</a:t>
            </a:r>
            <a:endParaRPr lang="ru-RU" sz="5400" b="1" dirty="0">
              <a:ln/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0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1488</Words>
  <Application>Microsoft Office PowerPoint</Application>
  <PresentationFormat>Экран (4:3)</PresentationFormat>
  <Paragraphs>259</Paragraphs>
  <Slides>53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10_Тема Office</vt:lpstr>
      <vt:lpstr>Презентация PowerPoint</vt:lpstr>
      <vt:lpstr>Презентация PowerPoint</vt:lpstr>
      <vt:lpstr>Презентация PowerPoint</vt:lpstr>
      <vt:lpstr> Актуальность</vt:lpstr>
      <vt:lpstr>Презентация PowerPoint</vt:lpstr>
      <vt:lpstr>Презентация PowerPoint</vt:lpstr>
      <vt:lpstr>Белоствольная красавица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Берёза как символ.</vt:lpstr>
      <vt:lpstr>Биологическое описание </vt:lpstr>
      <vt:lpstr>Карликовая Береза</vt:lpstr>
      <vt:lpstr>Кустарниковая берёза</vt:lpstr>
      <vt:lpstr>Береза бородавчатая</vt:lpstr>
      <vt:lpstr>Береза пушистая</vt:lpstr>
      <vt:lpstr>Берёза обыкновенная</vt:lpstr>
      <vt:lpstr>Карельская и обыкновенная березы</vt:lpstr>
      <vt:lpstr>Берёза Шмидта (железная берёза)</vt:lpstr>
      <vt:lpstr> (прочитай четверостишие и определи  время года)     Берёза  красива  во все времена года</vt:lpstr>
      <vt:lpstr>Значение и применение </vt:lpstr>
      <vt:lpstr>Работа с таблицей.</vt:lpstr>
      <vt:lpstr>Берёза – дерево жизни</vt:lpstr>
      <vt:lpstr>Берёза – дерево жизни</vt:lpstr>
      <vt:lpstr>Берёза – дерево жизни</vt:lpstr>
      <vt:lpstr>Берёза  – дерево жизни</vt:lpstr>
      <vt:lpstr>Берёза – дерево жизни</vt:lpstr>
      <vt:lpstr>Берёза – дерево жизни</vt:lpstr>
      <vt:lpstr>Берёза – дерево жизни</vt:lpstr>
      <vt:lpstr>Хозяйственное использование берёзы </vt:lpstr>
      <vt:lpstr>Хозяйственное использование берёзы </vt:lpstr>
      <vt:lpstr>Основным светилом на Руси были  березовые лучины.  Они горели долго и почти без копоти и искр</vt:lpstr>
      <vt:lpstr>Презентация PowerPoint</vt:lpstr>
      <vt:lpstr>В промышленности </vt:lpstr>
      <vt:lpstr>Старинное русское ремесло:  прядение , ткачество. Самопрялку с крутящимся колесом,  и легкое веретено  делали из березовой древесины.</vt:lpstr>
      <vt:lpstr>Хозяйственное использование берёзы </vt:lpstr>
      <vt:lpstr>Презентация PowerPoint</vt:lpstr>
      <vt:lpstr>Из бересты изготовляют  разную посуду</vt:lpstr>
      <vt:lpstr>Из бересты плетут лапти, и даже резные украшения</vt:lpstr>
      <vt:lpstr>Медицинское применение  </vt:lpstr>
      <vt:lpstr>Презентация PowerPoint</vt:lpstr>
      <vt:lpstr>Береза в произведениях художников</vt:lpstr>
      <vt:lpstr>Презентация PowerPoint</vt:lpstr>
      <vt:lpstr>Презентация PowerPoint</vt:lpstr>
      <vt:lpstr>Это, действительно, самое красивое и удивительное – чудо дерево!</vt:lpstr>
      <vt:lpstr>Берегите берёзы!</vt:lpstr>
      <vt:lpstr>Спасибо за внимание! </vt:lpstr>
      <vt:lpstr>Литература  </vt:lpstr>
    </vt:vector>
  </TitlesOfParts>
  <Company>GBT TMD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HP945_WS</dc:creator>
  <cp:lastModifiedBy>НИК</cp:lastModifiedBy>
  <cp:revision>178</cp:revision>
  <cp:lastPrinted>2020-12-07T20:41:58Z</cp:lastPrinted>
  <dcterms:created xsi:type="dcterms:W3CDTF">2011-11-08T18:50:29Z</dcterms:created>
  <dcterms:modified xsi:type="dcterms:W3CDTF">2020-12-15T10:20:53Z</dcterms:modified>
</cp:coreProperties>
</file>