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59" r:id="rId6"/>
    <p:sldId id="268" r:id="rId7"/>
    <p:sldId id="269" r:id="rId8"/>
    <p:sldId id="270" r:id="rId9"/>
    <p:sldId id="260" r:id="rId10"/>
    <p:sldId id="262" r:id="rId11"/>
    <p:sldId id="263" r:id="rId12"/>
    <p:sldId id="264" r:id="rId13"/>
    <p:sldId id="265" r:id="rId14"/>
    <p:sldId id="266" r:id="rId15"/>
    <p:sldId id="272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0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Тема :</a:t>
            </a:r>
            <a:endParaRPr lang="ru-RU" sz="7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« Уроки чтения и письма, как механизм развития речи  и жизненной компетенции учащихся»</a:t>
            </a:r>
            <a:endParaRPr lang="ru-RU" sz="5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Слова с </a:t>
            </a:r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>«зашумлением</a:t>
            </a:r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» </a:t>
            </a:r>
            <a:endParaRPr lang="ru-RU" sz="5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 b="32432"/>
          <a:stretch>
            <a:fillRect/>
          </a:stretch>
        </p:blipFill>
        <p:spPr bwMode="auto">
          <a:xfrm>
            <a:off x="323528" y="1844824"/>
            <a:ext cx="856895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576" y="5445224"/>
            <a:ext cx="80380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Слова :</a:t>
            </a:r>
            <a:r>
              <a:rPr lang="ru-RU" sz="3600" dirty="0" smtClean="0"/>
              <a:t> </a:t>
            </a:r>
            <a:r>
              <a:rPr lang="ru-RU" sz="3600" b="1" i="1" dirty="0" smtClean="0">
                <a:solidFill>
                  <a:srgbClr val="002060"/>
                </a:solidFill>
              </a:rPr>
              <a:t>лекарство, операция, диагноз.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Составить предложение из данных слов и записать. 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5123" name="Picture 3" descr="G:\педсовет\DSC_336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060848"/>
            <a:ext cx="4693817" cy="31292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429000"/>
            <a:ext cx="3940840" cy="29556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Исправьте предложения, если в них есть ошибки.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Мальчик стеклом разбил мяч.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Мальчик </a:t>
            </a:r>
            <a:r>
              <a:rPr lang="ru-RU" sz="3600" b="1" dirty="0" smtClean="0">
                <a:solidFill>
                  <a:srgbClr val="FF0000"/>
                </a:solidFill>
              </a:rPr>
              <a:t>мячом</a:t>
            </a:r>
            <a:r>
              <a:rPr lang="ru-RU" sz="3600" b="1" dirty="0" smtClean="0">
                <a:solidFill>
                  <a:srgbClr val="002060"/>
                </a:solidFill>
              </a:rPr>
              <a:t> разбил </a:t>
            </a:r>
            <a:r>
              <a:rPr lang="ru-RU" sz="3600" b="1" dirty="0" smtClean="0">
                <a:solidFill>
                  <a:srgbClr val="FF0000"/>
                </a:solidFill>
              </a:rPr>
              <a:t>стекло</a:t>
            </a:r>
            <a:r>
              <a:rPr lang="ru-RU" sz="3600" b="1" dirty="0" smtClean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После грибов будут дожди.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После </a:t>
            </a:r>
            <a:r>
              <a:rPr lang="ru-RU" sz="3600" b="1" dirty="0" smtClean="0">
                <a:solidFill>
                  <a:srgbClr val="FF0000"/>
                </a:solidFill>
              </a:rPr>
              <a:t>дождей</a:t>
            </a:r>
            <a:r>
              <a:rPr lang="ru-RU" sz="3600" b="1" dirty="0" smtClean="0">
                <a:solidFill>
                  <a:srgbClr val="002060"/>
                </a:solidFill>
              </a:rPr>
              <a:t> будут </a:t>
            </a:r>
            <a:r>
              <a:rPr lang="ru-RU" sz="3600" b="1" dirty="0" smtClean="0">
                <a:solidFill>
                  <a:srgbClr val="FF0000"/>
                </a:solidFill>
              </a:rPr>
              <a:t>грибы</a:t>
            </a:r>
            <a:r>
              <a:rPr lang="ru-RU" sz="3600" b="1" dirty="0" smtClean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Брат потерял библиотеку из книги.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Брат потерял </a:t>
            </a:r>
            <a:r>
              <a:rPr lang="ru-RU" sz="3600" b="1" dirty="0" smtClean="0">
                <a:solidFill>
                  <a:srgbClr val="FF0000"/>
                </a:solidFill>
              </a:rPr>
              <a:t>книгу </a:t>
            </a:r>
            <a:r>
              <a:rPr lang="ru-RU" sz="3600" b="1" dirty="0" smtClean="0">
                <a:solidFill>
                  <a:srgbClr val="002060"/>
                </a:solidFill>
              </a:rPr>
              <a:t>из </a:t>
            </a:r>
            <a:r>
              <a:rPr lang="ru-RU" sz="3600" b="1" dirty="0" smtClean="0">
                <a:solidFill>
                  <a:srgbClr val="FF0000"/>
                </a:solidFill>
              </a:rPr>
              <a:t>библиотеки</a:t>
            </a:r>
            <a:r>
              <a:rPr lang="ru-RU" sz="3600" b="1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332656"/>
            <a:ext cx="5256584" cy="23762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Направления работы по развитию речи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284984"/>
            <a:ext cx="3816424" cy="32403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Работа со словом, предложением, текстом.</a:t>
            </a:r>
            <a:endParaRPr lang="ru-RU" sz="4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44008" y="3284984"/>
            <a:ext cx="3960440" cy="32403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Упражнения, направленные на формирование жизненной компетенции. 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339752" y="2780928"/>
            <a:ext cx="50405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940152" y="2780928"/>
            <a:ext cx="5040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772816"/>
            <a:ext cx="8064896" cy="18002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C00000"/>
                </a:solidFill>
                <a:latin typeface="Monotype Corsiva" pitchFamily="66" charset="0"/>
              </a:rPr>
              <a:t>Деловое письмо</a:t>
            </a:r>
            <a:endParaRPr lang="ru-RU" sz="8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146" name="Picture 2" descr="C:\Users\АА153564\Desktop\image_5a51a8be4ac6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847766"/>
            <a:ext cx="3768265" cy="2743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pic>
        <p:nvPicPr>
          <p:cNvPr id="1026" name="Picture 2" descr="C:\Users\АА153564\Desktop\img4.jpg"/>
          <p:cNvPicPr>
            <a:picLocks noChangeAspect="1" noChangeArrowheads="1"/>
          </p:cNvPicPr>
          <p:nvPr/>
        </p:nvPicPr>
        <p:blipFill>
          <a:blip r:embed="rId3" cstate="print"/>
          <a:srcRect l="8263" t="51050" r="9838" b="6951"/>
          <a:stretch>
            <a:fillRect/>
          </a:stretch>
        </p:blipFill>
        <p:spPr bwMode="auto">
          <a:xfrm>
            <a:off x="1187624" y="3927516"/>
            <a:ext cx="7128792" cy="2741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4000" b="1" u="sng" dirty="0" smtClean="0">
                <a:solidFill>
                  <a:srgbClr val="002060"/>
                </a:solidFill>
                <a:latin typeface="Monotype Corsiva" pitchFamily="66" charset="0"/>
              </a:rPr>
              <a:t>Полноценная речь ребенка </a:t>
            </a:r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– 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это  средство повышения уровня коммуникабельности, путь к развитию его как личности, а в конечном итоге – способ достижения наилучшей социальной адаптации.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pic>
        <p:nvPicPr>
          <p:cNvPr id="8194" name="Picture 2" descr="C:\Users\АА153564\Desktop\1127406_blagodaru-za-vnimanie-dlya-prezentacii.jpg"/>
          <p:cNvPicPr>
            <a:picLocks noChangeAspect="1" noChangeArrowheads="1"/>
          </p:cNvPicPr>
          <p:nvPr/>
        </p:nvPicPr>
        <p:blipFill>
          <a:blip r:embed="rId3" cstate="print"/>
          <a:srcRect b="8421"/>
          <a:stretch>
            <a:fillRect/>
          </a:stretch>
        </p:blipFill>
        <p:spPr bwMode="auto">
          <a:xfrm>
            <a:off x="-50697" y="0"/>
            <a:ext cx="919469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Одна из главных задач уроков письма и чтения – это  </a:t>
            </a:r>
            <a:r>
              <a:rPr lang="ru-RU" sz="4800" b="1" u="sng" dirty="0" smtClean="0">
                <a:solidFill>
                  <a:srgbClr val="002060"/>
                </a:solidFill>
                <a:latin typeface="Monotype Corsiva" pitchFamily="66" charset="0"/>
              </a:rPr>
              <a:t>развитие мотивации к чтению. </a:t>
            </a:r>
            <a:endParaRPr lang="ru-RU" sz="4800" b="1" u="sng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050" name="Picture 2" descr="D:\снос\Desktop\Все моё\мои дети\IMG_20161202_1104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879050"/>
            <a:ext cx="3528392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  <a:t>«Чтение – это окошко, через которое</a:t>
            </a:r>
            <a:endParaRPr lang="ru-RU" sz="40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  <a:t>дети видят и познают мир 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  <a:t>и самих себя».</a:t>
            </a:r>
            <a:endParaRPr lang="ru-RU" sz="40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4000" b="1" i="1" dirty="0" smtClean="0">
                <a:latin typeface="Monotype Corsiva" pitchFamily="66" charset="0"/>
              </a:rPr>
              <a:t>(В. Сухомлинский)</a:t>
            </a:r>
            <a:endParaRPr lang="ru-RU" sz="4000" dirty="0" smtClean="0">
              <a:latin typeface="Monotype Corsiva" pitchFamily="66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АА153564\Desktop\2014-12-07_1732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789040"/>
            <a:ext cx="2014538" cy="28003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И. С. Тургенев « </a:t>
            </a:r>
            <a:r>
              <a:rPr lang="ru-RU" sz="4800" b="1" dirty="0" err="1" smtClean="0">
                <a:solidFill>
                  <a:srgbClr val="C00000"/>
                </a:solidFill>
                <a:latin typeface="Monotype Corsiva" pitchFamily="66" charset="0"/>
              </a:rPr>
              <a:t>Муму</a:t>
            </a: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»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4654352" cy="4525963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«Этот герой очень высокого роста и богатырского телосложения. 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Он выполнял обязанности дворника. Он глухонемой».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Users\АА153564\Desktop\img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844824"/>
            <a:ext cx="4176464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332656"/>
            <a:ext cx="5256584" cy="23762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Направления работы по развитию речи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284984"/>
            <a:ext cx="3816424" cy="32403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Работа со словом, предложением, текстом.</a:t>
            </a:r>
            <a:endParaRPr lang="ru-RU" sz="4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44008" y="3284984"/>
            <a:ext cx="3960440" cy="32403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Упражнения, направленные на формирование жизненной компетенции. 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339752" y="2780928"/>
            <a:ext cx="50405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940152" y="2780928"/>
            <a:ext cx="5040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002060"/>
                </a:solidFill>
              </a:rPr>
              <a:t>М</a:t>
            </a:r>
            <a:r>
              <a:rPr lang="ru-RU" sz="7200" dirty="0" smtClean="0">
                <a:solidFill>
                  <a:srgbClr val="C00000"/>
                </a:solidFill>
              </a:rPr>
              <a:t>о</a:t>
            </a:r>
            <a:r>
              <a:rPr lang="ru-RU" sz="7200" dirty="0" smtClean="0">
                <a:solidFill>
                  <a:srgbClr val="002060"/>
                </a:solidFill>
              </a:rPr>
              <a:t>рож</a:t>
            </a:r>
            <a:r>
              <a:rPr lang="ru-RU" sz="7200" dirty="0" smtClean="0">
                <a:solidFill>
                  <a:srgbClr val="C00000"/>
                </a:solidFill>
              </a:rPr>
              <a:t>е</a:t>
            </a:r>
            <a:r>
              <a:rPr lang="ru-RU" sz="7200" dirty="0" smtClean="0">
                <a:solidFill>
                  <a:srgbClr val="002060"/>
                </a:solidFill>
              </a:rPr>
              <a:t>н</a:t>
            </a:r>
            <a:r>
              <a:rPr lang="ru-RU" sz="7200" dirty="0" smtClean="0">
                <a:solidFill>
                  <a:srgbClr val="C00000"/>
                </a:solidFill>
              </a:rPr>
              <a:t>о</a:t>
            </a:r>
            <a:r>
              <a:rPr lang="ru-RU" sz="7200" dirty="0" smtClean="0">
                <a:solidFill>
                  <a:srgbClr val="002060"/>
                </a:solidFill>
              </a:rPr>
              <a:t>е</a:t>
            </a:r>
            <a:endParaRPr lang="ru-RU" sz="72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Мороженое</a:t>
            </a:r>
            <a:r>
              <a:rPr lang="ru-RU" sz="4400" b="1" dirty="0" smtClean="0"/>
              <a:t> – сладкое кушанье из замороженных</a:t>
            </a:r>
            <a:r>
              <a:rPr lang="ru-RU" sz="4400" dirty="0" smtClean="0"/>
              <a:t> </a:t>
            </a:r>
            <a:r>
              <a:rPr lang="ru-RU" sz="4400" b="1" dirty="0" smtClean="0"/>
              <a:t>сливок</a:t>
            </a:r>
            <a:r>
              <a:rPr lang="ru-RU" sz="4400" dirty="0" smtClean="0"/>
              <a:t>, </a:t>
            </a:r>
            <a:r>
              <a:rPr lang="ru-RU" sz="4400" b="1" dirty="0" smtClean="0"/>
              <a:t>молока, сока ягод.</a:t>
            </a:r>
            <a:endParaRPr lang="ru-RU" sz="44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 descr="C:\Users\АА153564\Desktop\1234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89040"/>
            <a:ext cx="4242319" cy="2826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4211960" y="404664"/>
            <a:ext cx="72008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Picture 2" descr="C:\Users\АА153564\Desktop\2fons.ru-429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789040"/>
            <a:ext cx="4200248" cy="2625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А153564\Desktop\img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0656"/>
            <a:ext cx="9112686" cy="6908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А153564\Desktop\slide-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1402"/>
          <a:stretch>
            <a:fillRect/>
          </a:stretch>
        </p:blipFill>
        <p:spPr bwMode="auto">
          <a:xfrm>
            <a:off x="-39357" y="0"/>
            <a:ext cx="921726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АА153564\Desktop\Для уроков смотреть\фоны\fon-dlya-prezentacii-bloknot-07.jpg"/>
          <p:cNvPicPr>
            <a:picLocks noChangeAspect="1" noChangeArrowheads="1"/>
          </p:cNvPicPr>
          <p:nvPr/>
        </p:nvPicPr>
        <p:blipFill>
          <a:blip r:embed="rId2" cstate="print"/>
          <a:srcRect b="3347"/>
          <a:stretch>
            <a:fillRect/>
          </a:stretch>
        </p:blipFill>
        <p:spPr bwMode="auto">
          <a:xfrm>
            <a:off x="14686" y="0"/>
            <a:ext cx="91293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Решение анаграмм: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ЯИЦАИВА</a:t>
            </a:r>
            <a:r>
              <a:rPr lang="ru-RU" sz="4800" b="1" dirty="0" smtClean="0"/>
              <a:t> –</a:t>
            </a:r>
          </a:p>
          <a:p>
            <a:pPr>
              <a:buNone/>
            </a:pPr>
            <a:endParaRPr lang="ru-RU" sz="48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РГСТРТРЕИАУА </a:t>
            </a:r>
            <a:r>
              <a:rPr lang="ru-RU" sz="4800" b="1" dirty="0" smtClean="0"/>
              <a:t>-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3635896" y="1556792"/>
            <a:ext cx="24368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авиация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АА153564\Desktop\ui-574e6dfdf32d16.60646545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196752"/>
            <a:ext cx="2266912" cy="1485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788024" y="3356992"/>
            <a:ext cx="3894015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</a:rPr>
              <a:t>регистратура</a:t>
            </a:r>
            <a:endParaRPr lang="ru-RU" sz="44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4099" name="Picture 3" descr="C:\Users\АА153564\Desktop\524857stratu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149080"/>
            <a:ext cx="2456789" cy="1842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217</Words>
  <Application>Microsoft Office PowerPoint</Application>
  <PresentationFormat>Экран (4:3)</PresentationFormat>
  <Paragraphs>36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Тема :</vt:lpstr>
      <vt:lpstr>Слайд 2</vt:lpstr>
      <vt:lpstr>Слайд 3</vt:lpstr>
      <vt:lpstr>И. С. Тургенев « Муму»</vt:lpstr>
      <vt:lpstr>Слайд 5</vt:lpstr>
      <vt:lpstr>Мороженое</vt:lpstr>
      <vt:lpstr>Слайд 7</vt:lpstr>
      <vt:lpstr>Слайд 8</vt:lpstr>
      <vt:lpstr>Решение анаграмм:</vt:lpstr>
      <vt:lpstr>Слова с «зашумлением» </vt:lpstr>
      <vt:lpstr>Составить предложение из данных слов и записать. </vt:lpstr>
      <vt:lpstr>Исправьте предложения, если в них есть ошибки. 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:</dc:title>
  <dc:creator>АА153564</dc:creator>
  <cp:lastModifiedBy>АА153564</cp:lastModifiedBy>
  <cp:revision>22</cp:revision>
  <dcterms:created xsi:type="dcterms:W3CDTF">2018-03-25T14:01:28Z</dcterms:created>
  <dcterms:modified xsi:type="dcterms:W3CDTF">2018-03-29T17:24:28Z</dcterms:modified>
</cp:coreProperties>
</file>