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3" r:id="rId2"/>
    <p:sldId id="292" r:id="rId3"/>
    <p:sldId id="256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2" r:id="rId27"/>
    <p:sldId id="283" r:id="rId28"/>
    <p:sldId id="280" r:id="rId29"/>
    <p:sldId id="289" r:id="rId30"/>
    <p:sldId id="290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369E"/>
    <a:srgbClr val="111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C240E-A9E1-4FBD-8B08-D0FD2041B5C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4DAAE-53E2-498D-B234-7274A0091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95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79;&#1072;&#1089;&#1090;&#1072;&#1074;&#1082;&#1072;%20&#1074;%20&#1075;&#1086;&#1089;&#1090;&#1103;&#1093;%20&#1091;%20&#1089;&#1082;&#1072;&#1079;&#1082;&#1080;.mp4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>
            <a:hlinkClick r:id="rId2" action="ppaction://hlinkfile"/>
          </p:cNvPr>
          <p:cNvSpPr/>
          <p:nvPr/>
        </p:nvSpPr>
        <p:spPr>
          <a:xfrm>
            <a:off x="7596336" y="5589240"/>
            <a:ext cx="1224136" cy="1080120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Comic Sans MS" panose="030F0702030302020204" pitchFamily="66" charset="0"/>
              </a:rPr>
              <a:t>Её всегда в лесу найдёшь.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Comic Sans MS" panose="030F0702030302020204" pitchFamily="66" charset="0"/>
              </a:rPr>
              <a:t>Пойдём гулять и встретим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Comic Sans MS" panose="030F0702030302020204" pitchFamily="66" charset="0"/>
              </a:rPr>
              <a:t>Стоит колючая, как ёж,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Comic Sans MS" panose="030F0702030302020204" pitchFamily="66" charset="0"/>
              </a:rPr>
              <a:t>Зимою в платье летнем.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4" r="26463"/>
          <a:stretch/>
        </p:blipFill>
        <p:spPr>
          <a:xfrm>
            <a:off x="4788024" y="846137"/>
            <a:ext cx="3898776" cy="570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12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21352"/>
            <a:ext cx="9183357" cy="6887518"/>
          </a:xfrm>
        </p:spPr>
      </p:pic>
      <p:sp>
        <p:nvSpPr>
          <p:cNvPr id="7" name="Прямоугольник 6"/>
          <p:cNvSpPr/>
          <p:nvPr/>
        </p:nvSpPr>
        <p:spPr>
          <a:xfrm>
            <a:off x="3635896" y="1417638"/>
            <a:ext cx="4824536" cy="45316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Х.- К. Андерсен</a:t>
            </a:r>
          </a:p>
          <a:p>
            <a:pPr algn="ctr"/>
            <a:r>
              <a:rPr lang="ru-RU" sz="4800" dirty="0">
                <a:solidFill>
                  <a:srgbClr val="002060"/>
                </a:solidFill>
                <a:latin typeface="Comic Sans MS" panose="030F0702030302020204" pitchFamily="66" charset="0"/>
              </a:rPr>
              <a:t>с</a:t>
            </a:r>
            <a:r>
              <a:rPr lang="ru-RU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казка</a:t>
            </a:r>
          </a:p>
          <a:p>
            <a:pPr algn="ctr"/>
            <a:r>
              <a:rPr lang="ru-RU" sz="8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 Ель»</a:t>
            </a:r>
            <a:endParaRPr lang="ru-RU" sz="8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1416857" cy="19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40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0141"/>
            <a:ext cx="4934389" cy="6760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81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hd.multiurok.ru/9/1/8/91821edd1442944bdda5e9f3f5401f867481eb40/konspiekt-intieghrirovannogho-uroka-chtieniia-i-ra_6.jpe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638"/>
            <a:ext cx="8363272" cy="64667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223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45" r="51193" b="5049"/>
          <a:stretch/>
        </p:blipFill>
        <p:spPr>
          <a:xfrm>
            <a:off x="421792" y="476672"/>
            <a:ext cx="4105571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4984"/>
            <a:ext cx="3972992" cy="2979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6861">
            <a:off x="4870701" y="433841"/>
            <a:ext cx="3744416" cy="2677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477">
            <a:off x="499022" y="3743957"/>
            <a:ext cx="410445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3938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8808252" cy="6120680"/>
          </a:xfrm>
        </p:spPr>
      </p:pic>
      <p:sp>
        <p:nvSpPr>
          <p:cNvPr id="6" name="Прямоугольник 5"/>
          <p:cNvSpPr/>
          <p:nvPr/>
        </p:nvSpPr>
        <p:spPr>
          <a:xfrm>
            <a:off x="457200" y="404664"/>
            <a:ext cx="8291264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Балалайка, гитара, скрипка,….</a:t>
            </a:r>
            <a:endParaRPr lang="ru-RU" sz="4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26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3" y="0"/>
            <a:ext cx="9144000" cy="695739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0" y="1141738"/>
            <a:ext cx="388843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608" y="286078"/>
            <a:ext cx="3401805" cy="3401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32" y="3852165"/>
            <a:ext cx="4681768" cy="3071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432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4" y="116632"/>
            <a:ext cx="9022528" cy="6741368"/>
          </a:xfrm>
        </p:spPr>
      </p:pic>
    </p:spTree>
    <p:extLst>
      <p:ext uri="{BB962C8B-B14F-4D97-AF65-F5344CB8AC3E}">
        <p14:creationId xmlns:p14="http://schemas.microsoft.com/office/powerpoint/2010/main" val="59357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525" y="116632"/>
            <a:ext cx="4340691" cy="6786058"/>
          </a:xfrm>
        </p:spPr>
      </p:pic>
    </p:spTree>
    <p:extLst>
      <p:ext uri="{BB962C8B-B14F-4D97-AF65-F5344CB8AC3E}">
        <p14:creationId xmlns:p14="http://schemas.microsoft.com/office/powerpoint/2010/main" val="208639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21352"/>
            <a:ext cx="9183357" cy="6887518"/>
          </a:xfrm>
        </p:spPr>
      </p:pic>
      <p:sp>
        <p:nvSpPr>
          <p:cNvPr id="7" name="Прямоугольник 6"/>
          <p:cNvSpPr/>
          <p:nvPr/>
        </p:nvSpPr>
        <p:spPr>
          <a:xfrm>
            <a:off x="3635896" y="1417638"/>
            <a:ext cx="4824536" cy="45316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Х.- К. Андерсен</a:t>
            </a:r>
          </a:p>
          <a:p>
            <a:pPr algn="ctr"/>
            <a:r>
              <a:rPr lang="ru-RU" sz="4800" dirty="0">
                <a:solidFill>
                  <a:srgbClr val="002060"/>
                </a:solidFill>
                <a:latin typeface="Comic Sans MS" panose="030F0702030302020204" pitchFamily="66" charset="0"/>
              </a:rPr>
              <a:t>с</a:t>
            </a:r>
            <a:r>
              <a:rPr lang="ru-RU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казка</a:t>
            </a:r>
          </a:p>
          <a:p>
            <a:pPr algn="ctr"/>
            <a:r>
              <a:rPr lang="ru-RU" sz="8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 Ель»</a:t>
            </a:r>
            <a:endParaRPr lang="ru-RU" sz="8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1416857" cy="19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86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520479"/>
              </p:ext>
            </p:extLst>
          </p:nvPr>
        </p:nvGraphicFramePr>
        <p:xfrm>
          <a:off x="251520" y="836712"/>
          <a:ext cx="8712968" cy="2226311"/>
        </p:xfrm>
        <a:graphic>
          <a:graphicData uri="http://schemas.openxmlformats.org/drawingml/2006/table">
            <a:tbl>
              <a:tblPr/>
              <a:tblGrid>
                <a:gridCol w="864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9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смо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даль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9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сол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7704" y="18864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«Расшифруй!»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3356992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2а1в3г</a:t>
            </a:r>
            <a:endParaRPr lang="ru-RU" sz="6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75856" y="4372655"/>
            <a:ext cx="34435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Андерсен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7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Дровосек</a:t>
            </a:r>
            <a:r>
              <a:rPr lang="ru-RU" dirty="0"/>
              <a:t>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тот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, кто занимается рубкой леса на дрова.</a:t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16832"/>
            <a:ext cx="4968552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5148064" y="44624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12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80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Дровни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-крестьянские сани без кузова для перевозки дров, леса и других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грузов.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9" t="24498" r="13009" b="11862"/>
          <a:stretch/>
        </p:blipFill>
        <p:spPr>
          <a:xfrm>
            <a:off x="899592" y="2060848"/>
            <a:ext cx="7359217" cy="4747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1691680" y="116632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418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9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Египет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-страна в северо-восточной Африке и части Азии.</a:t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760404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2267744" y="116632"/>
            <a:ext cx="144016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90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Мачта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– высокий столб </a:t>
            </a:r>
            <a:r>
              <a:rPr lang="ru-RU" sz="3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на </a:t>
            </a:r>
            <a: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кораблях для постановки парусов, наблюдения, сигнализации, боевого управления.</a:t>
            </a:r>
            <a:b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60848"/>
            <a:ext cx="7127740" cy="4716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1403648" y="346348"/>
            <a:ext cx="72008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236005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Юность</a:t>
            </a:r>
            <a:r>
              <a:rPr lang="ru-RU" dirty="0">
                <a:latin typeface="Comic Sans MS" panose="030F0702030302020204" pitchFamily="66" charset="0"/>
              </a:rPr>
              <a:t>  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- период жизни,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возраст. 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683568" y="404664"/>
            <a:ext cx="72008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44824"/>
            <a:ext cx="6788944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067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5" t="4333" r="6236" b="11143"/>
          <a:stretch>
            <a:fillRect/>
          </a:stretch>
        </p:blipFill>
        <p:spPr bwMode="auto">
          <a:xfrm>
            <a:off x="0" y="-76200"/>
            <a:ext cx="9144000" cy="692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96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прочитайте на вдохе: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b="1" dirty="0" err="1" smtClean="0">
                <a:solidFill>
                  <a:srgbClr val="C00000"/>
                </a:solidFill>
                <a:latin typeface="Comic Sans MS" pitchFamily="66" charset="0"/>
              </a:rPr>
              <a:t>Бда-бдо-бди-бду</a:t>
            </a:r>
            <a:endParaRPr lang="ru-RU" sz="4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прочитайте громко:</a:t>
            </a:r>
            <a:endParaRPr lang="ru-RU" sz="4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b="1" dirty="0" err="1" smtClean="0">
                <a:solidFill>
                  <a:srgbClr val="C00000"/>
                </a:solidFill>
                <a:latin typeface="Comic Sans MS" pitchFamily="66" charset="0"/>
              </a:rPr>
              <a:t>Тра-тро-тру-тры</a:t>
            </a:r>
            <a:endParaRPr lang="ru-RU" sz="4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25653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795320" cy="4525963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прочитайте в полголоса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b="1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Вра-вро-вру-вре</a:t>
            </a:r>
            <a:endParaRPr lang="ru-RU" sz="54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прочитайте быстро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5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Тили- мили- вили-</a:t>
            </a:r>
            <a:r>
              <a:rPr lang="ru-RU" sz="5400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рили</a:t>
            </a:r>
            <a:r>
              <a:rPr lang="ru-RU" sz="5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 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05395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У ёлки иголки остры и колки.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1547664" y="1600200"/>
            <a:ext cx="72008" cy="920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211960" y="1692276"/>
            <a:ext cx="72008" cy="1525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084168" y="1714690"/>
            <a:ext cx="72008" cy="1301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947356" y="2564904"/>
            <a:ext cx="48580" cy="1016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536" y="2399128"/>
            <a:ext cx="5404329" cy="4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Объект 4"/>
          <p:cNvSpPr txBox="1">
            <a:spLocks/>
          </p:cNvSpPr>
          <p:nvPr/>
        </p:nvSpPr>
        <p:spPr>
          <a:xfrm>
            <a:off x="2118556" y="1124743"/>
            <a:ext cx="4906888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Перед праздником зима</a:t>
            </a:r>
            <a:br>
              <a:rPr lang="ru-RU" dirty="0" smtClean="0"/>
            </a:br>
            <a:r>
              <a:rPr lang="ru-RU" dirty="0" smtClean="0"/>
              <a:t>Для зелёной ёлки</a:t>
            </a:r>
            <a:br>
              <a:rPr lang="ru-RU" dirty="0" smtClean="0"/>
            </a:br>
            <a:r>
              <a:rPr lang="ru-RU" dirty="0" smtClean="0"/>
              <a:t>Платье белое сама</a:t>
            </a:r>
            <a:br>
              <a:rPr lang="ru-RU" dirty="0" smtClean="0"/>
            </a:br>
            <a:r>
              <a:rPr lang="ru-RU" dirty="0" smtClean="0"/>
              <a:t>Сшила без иголки.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Отряхнула белый снег</a:t>
            </a:r>
            <a:br>
              <a:rPr lang="ru-RU" dirty="0" smtClean="0"/>
            </a:br>
            <a:r>
              <a:rPr lang="ru-RU" dirty="0" smtClean="0"/>
              <a:t>Ёлочка с поклоном</a:t>
            </a:r>
            <a:br>
              <a:rPr lang="ru-RU" dirty="0" smtClean="0"/>
            </a:br>
            <a:r>
              <a:rPr lang="ru-RU" dirty="0" smtClean="0"/>
              <a:t>И стоит красивей всех</a:t>
            </a:r>
            <a:br>
              <a:rPr lang="ru-RU" dirty="0" smtClean="0"/>
            </a:br>
            <a:r>
              <a:rPr lang="ru-RU" dirty="0" smtClean="0"/>
              <a:t>В платьице зелёном.</a:t>
            </a:r>
          </a:p>
          <a:p>
            <a:endParaRPr lang="ru-RU" dirty="0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1928812" y="-5139952"/>
            <a:ext cx="5286375" cy="11430000"/>
            <a:chOff x="2714612" y="-357214"/>
            <a:chExt cx="3357586" cy="6572296"/>
          </a:xfrm>
        </p:grpSpPr>
        <p:sp>
          <p:nvSpPr>
            <p:cNvPr id="10" name="Прямоугольник 9"/>
            <p:cNvSpPr>
              <a:spLocks noChangeArrowheads="1"/>
            </p:cNvSpPr>
            <p:nvPr/>
          </p:nvSpPr>
          <p:spPr bwMode="auto">
            <a:xfrm>
              <a:off x="2714612" y="-357214"/>
              <a:ext cx="3357586" cy="2929236"/>
            </a:xfrm>
            <a:prstGeom prst="rect">
              <a:avLst/>
            </a:prstGeom>
            <a:solidFill>
              <a:srgbClr val="CCFFCC">
                <a:alpha val="91000"/>
              </a:srgbClr>
            </a:solidFill>
            <a:ln w="12700" algn="ctr">
              <a:solidFill>
                <a:srgbClr val="1E768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" name="Прямоугольник 10"/>
            <p:cNvSpPr>
              <a:spLocks noChangeArrowheads="1"/>
            </p:cNvSpPr>
            <p:nvPr/>
          </p:nvSpPr>
          <p:spPr bwMode="auto">
            <a:xfrm>
              <a:off x="2714612" y="3143447"/>
              <a:ext cx="3357586" cy="3071635"/>
            </a:xfrm>
            <a:prstGeom prst="rect">
              <a:avLst/>
            </a:prstGeom>
            <a:solidFill>
              <a:srgbClr val="CCFFCC">
                <a:alpha val="91000"/>
              </a:srgbClr>
            </a:solidFill>
            <a:ln w="12700" algn="ctr">
              <a:solidFill>
                <a:srgbClr val="1E768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19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0017 0.89953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111675"/>
                </a:solidFill>
                <a:latin typeface="Comic Sans MS" panose="030F0702030302020204" pitchFamily="66" charset="0"/>
              </a:rPr>
              <a:t>Ханс-Кристиан</a:t>
            </a:r>
            <a:r>
              <a:rPr lang="ru-RU" b="1" dirty="0" smtClean="0">
                <a:solidFill>
                  <a:srgbClr val="111675"/>
                </a:solidFill>
                <a:latin typeface="Comic Sans MS" panose="030F0702030302020204" pitchFamily="66" charset="0"/>
              </a:rPr>
              <a:t> Андерсен</a:t>
            </a:r>
            <a:endParaRPr lang="ru-RU" b="1" dirty="0">
              <a:solidFill>
                <a:srgbClr val="111675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24" y="1268761"/>
            <a:ext cx="4051641" cy="533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3563888" y="476672"/>
            <a:ext cx="72008" cy="1440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724128" y="404664"/>
            <a:ext cx="72008" cy="720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96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52" y="1535031"/>
            <a:ext cx="8928992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В лесу стояла  </a:t>
            </a:r>
            <a:r>
              <a:rPr lang="ru-RU" b="1" dirty="0" smtClean="0">
                <a:solidFill>
                  <a:srgbClr val="002060"/>
                </a:solidFill>
              </a:rPr>
              <a:t>                  елочка</a:t>
            </a:r>
            <a:r>
              <a:rPr lang="ru-RU" b="1" dirty="0">
                <a:solidFill>
                  <a:srgbClr val="002060"/>
                </a:solidFill>
              </a:rPr>
              <a:t>. Место у нее было  </a:t>
            </a:r>
            <a:r>
              <a:rPr lang="ru-RU" b="1" dirty="0" smtClean="0">
                <a:solidFill>
                  <a:srgbClr val="002060"/>
                </a:solidFill>
              </a:rPr>
              <a:t>                ,воздуха </a:t>
            </a:r>
            <a:r>
              <a:rPr lang="ru-RU" b="1" dirty="0">
                <a:solidFill>
                  <a:srgbClr val="002060"/>
                </a:solidFill>
              </a:rPr>
              <a:t>и света вдоволь; кругом же росли подруги постарше — и ели, и </a:t>
            </a:r>
            <a:r>
              <a:rPr lang="ru-RU" b="1" dirty="0" smtClean="0">
                <a:solidFill>
                  <a:srgbClr val="002060"/>
                </a:solidFill>
              </a:rPr>
              <a:t>              . </a:t>
            </a:r>
            <a:r>
              <a:rPr lang="ru-RU" b="1" dirty="0">
                <a:solidFill>
                  <a:srgbClr val="002060"/>
                </a:solidFill>
              </a:rPr>
              <a:t>Елочке ужасно хотелось поскорее  </a:t>
            </a:r>
            <a:r>
              <a:rPr lang="ru-RU" b="1" dirty="0" smtClean="0">
                <a:solidFill>
                  <a:srgbClr val="002060"/>
                </a:solidFill>
              </a:rPr>
              <a:t>              ; </a:t>
            </a:r>
            <a:r>
              <a:rPr lang="ru-RU" b="1" dirty="0">
                <a:solidFill>
                  <a:srgbClr val="002060"/>
                </a:solidFill>
              </a:rPr>
              <a:t>она не думала ни о теплом  </a:t>
            </a:r>
            <a:r>
              <a:rPr lang="ru-RU" b="1" dirty="0" smtClean="0">
                <a:solidFill>
                  <a:srgbClr val="002060"/>
                </a:solidFill>
              </a:rPr>
              <a:t>                   ,  ни </a:t>
            </a:r>
            <a:r>
              <a:rPr lang="ru-RU" b="1" dirty="0">
                <a:solidFill>
                  <a:srgbClr val="002060"/>
                </a:solidFill>
              </a:rPr>
              <a:t>о </a:t>
            </a:r>
            <a:r>
              <a:rPr lang="ru-RU" b="1" dirty="0" smtClean="0">
                <a:solidFill>
                  <a:srgbClr val="002060"/>
                </a:solidFill>
              </a:rPr>
              <a:t>свежем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        , не </a:t>
            </a:r>
            <a:r>
              <a:rPr lang="ru-RU" b="1" dirty="0">
                <a:solidFill>
                  <a:srgbClr val="002060"/>
                </a:solidFill>
              </a:rPr>
              <a:t>было ей дела и до болтливых крестьянских  </a:t>
            </a:r>
            <a:r>
              <a:rPr lang="ru-RU" b="1" dirty="0" smtClean="0">
                <a:solidFill>
                  <a:srgbClr val="002060"/>
                </a:solidFill>
              </a:rPr>
              <a:t>                      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72283" y="1531139"/>
            <a:ext cx="1808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чудесная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8605" y="1519902"/>
            <a:ext cx="1824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десчуная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7814" y="2024280"/>
            <a:ext cx="1755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хорошее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3186" y="2015491"/>
            <a:ext cx="1748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рохошее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2520446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сосны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2505317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нысос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9814" y="3004205"/>
            <a:ext cx="1662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вырасти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4168" y="2977794"/>
            <a:ext cx="1662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растивы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31970" y="3509258"/>
            <a:ext cx="2019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солнышке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3498534"/>
            <a:ext cx="2112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нышсолке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4025" y="4079666"/>
            <a:ext cx="1598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воздухе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039" y="4057945"/>
            <a:ext cx="1600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духевоз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97470" y="4568166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бятишекре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89333" y="4564261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ребятишек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8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3" y="188640"/>
            <a:ext cx="8672728" cy="6552728"/>
          </a:xfrm>
        </p:spPr>
      </p:pic>
    </p:spTree>
    <p:extLst>
      <p:ext uri="{BB962C8B-B14F-4D97-AF65-F5344CB8AC3E}">
        <p14:creationId xmlns:p14="http://schemas.microsoft.com/office/powerpoint/2010/main" val="142688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6408712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Ханс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Кристиан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Андерсен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060848"/>
            <a:ext cx="5568618" cy="8926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Родился</a:t>
            </a:r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2 </a:t>
            </a:r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апреля 1805 г. 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Дании  </a:t>
            </a:r>
            <a:endParaRPr lang="ru-RU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городе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Оденсе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3262991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3" y="116632"/>
            <a:ext cx="2400267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99" y="3573016"/>
            <a:ext cx="5479691" cy="3124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79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96" y="836712"/>
            <a:ext cx="4050450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3575">
            <a:off x="5220072" y="332656"/>
            <a:ext cx="2331693" cy="3072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156">
            <a:off x="5901869" y="3414895"/>
            <a:ext cx="2269722" cy="2924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591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-32654"/>
            <a:ext cx="9183357" cy="6887518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274638"/>
            <a:ext cx="8424936" cy="9221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Сказки Х.-К. Андерсена</a:t>
            </a:r>
            <a:endParaRPr lang="ru-RU" sz="5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6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9552" y="476672"/>
            <a:ext cx="8136904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Bahnschrift" panose="020B0502040204020203" pitchFamily="34" charset="0"/>
              </a:rPr>
              <a:t>Лёд, розы, Герда, ворон, санки.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6698069" cy="4737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989128" y="6006121"/>
            <a:ext cx="7111264" cy="7352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989128" y="5877272"/>
            <a:ext cx="71657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Bahnschrift" panose="020B0502040204020203" pitchFamily="34" charset="0"/>
              </a:rPr>
              <a:t>« Снежная Королева»</a:t>
            </a:r>
            <a:endParaRPr lang="ru-RU" sz="5400" b="1" dirty="0">
              <a:solidFill>
                <a:srgbClr val="002060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7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260648"/>
            <a:ext cx="6696744" cy="12400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Bahnschrift" panose="020B0502040204020203" pitchFamily="34" charset="0"/>
              </a:rPr>
              <a:t>Лебедь, яйца, утка, мороз, курица, вода.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28800"/>
            <a:ext cx="5736369" cy="431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23628" y="6070117"/>
            <a:ext cx="669674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 Гадкий утёнок»</a:t>
            </a:r>
            <a:endParaRPr lang="ru-RU" sz="5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7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60648"/>
            <a:ext cx="7704856" cy="11569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Bahnschrift" panose="020B0502040204020203" pitchFamily="34" charset="0"/>
              </a:rPr>
              <a:t>Нора, мышь, ласточка, цветок, крот.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939" y="1556792"/>
            <a:ext cx="5857382" cy="4349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75657" y="6045625"/>
            <a:ext cx="59766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 </a:t>
            </a:r>
            <a:r>
              <a:rPr lang="ru-RU" sz="48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Дюймовочка</a:t>
            </a:r>
            <a:r>
              <a:rPr lang="ru-RU" sz="4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»</a:t>
            </a:r>
            <a:endParaRPr lang="ru-RU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89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273</Words>
  <Application>Microsoft Office PowerPoint</Application>
  <PresentationFormat>Экран (4:3)</PresentationFormat>
  <Paragraphs>75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Ханс-Кристиан Андерсен</vt:lpstr>
      <vt:lpstr>Ханс- Кристиан Андерсен</vt:lpstr>
      <vt:lpstr>Презентация PowerPoint</vt:lpstr>
      <vt:lpstr>Презентация PowerPoint</vt:lpstr>
      <vt:lpstr>Лёд, розы, Герда, ворон, санки. </vt:lpstr>
      <vt:lpstr>Лебедь, яйца, утка, мороз, курица, вода. </vt:lpstr>
      <vt:lpstr>Нора, мышь, ласточка, цветок, крот.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Дровосек –  тот, кто занимается рубкой леса на дрова. </vt:lpstr>
      <vt:lpstr>Дровни-крестьянские сани без кузова для перевозки дров, леса и других грузов. </vt:lpstr>
      <vt:lpstr>Египет-страна в северо-восточной Африке и части Азии. </vt:lpstr>
      <vt:lpstr>Мачта – высокий столб на кораблях для постановки парусов, наблюдения, сигнализации, боевого управления. </vt:lpstr>
      <vt:lpstr>Юность  - период жизни, возраст.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Ханс-Кристиан Андерсен</dc:title>
  <dc:creator>Пользователь</dc:creator>
  <cp:lastModifiedBy>Оксана</cp:lastModifiedBy>
  <cp:revision>55</cp:revision>
  <dcterms:created xsi:type="dcterms:W3CDTF">2019-12-14T12:03:17Z</dcterms:created>
  <dcterms:modified xsi:type="dcterms:W3CDTF">2019-12-23T10:19:29Z</dcterms:modified>
</cp:coreProperties>
</file>