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8"/>
  </p:notesMasterIdLst>
  <p:sldIdLst>
    <p:sldId id="298" r:id="rId2"/>
    <p:sldId id="334" r:id="rId3"/>
    <p:sldId id="335" r:id="rId4"/>
    <p:sldId id="283" r:id="rId5"/>
    <p:sldId id="331" r:id="rId6"/>
    <p:sldId id="313" r:id="rId7"/>
    <p:sldId id="332" r:id="rId8"/>
    <p:sldId id="282" r:id="rId9"/>
    <p:sldId id="281" r:id="rId10"/>
    <p:sldId id="280" r:id="rId11"/>
    <p:sldId id="256" r:id="rId12"/>
    <p:sldId id="302" r:id="rId13"/>
    <p:sldId id="257" r:id="rId14"/>
    <p:sldId id="259" r:id="rId15"/>
    <p:sldId id="261" r:id="rId16"/>
    <p:sldId id="316" r:id="rId17"/>
    <p:sldId id="317" r:id="rId18"/>
    <p:sldId id="318" r:id="rId19"/>
    <p:sldId id="319" r:id="rId20"/>
    <p:sldId id="263" r:id="rId21"/>
    <p:sldId id="265" r:id="rId22"/>
    <p:sldId id="267" r:id="rId23"/>
    <p:sldId id="269" r:id="rId24"/>
    <p:sldId id="271" r:id="rId25"/>
    <p:sldId id="273" r:id="rId26"/>
    <p:sldId id="275" r:id="rId27"/>
    <p:sldId id="277" r:id="rId28"/>
    <p:sldId id="279" r:id="rId29"/>
    <p:sldId id="336" r:id="rId30"/>
    <p:sldId id="288" r:id="rId31"/>
    <p:sldId id="304" r:id="rId32"/>
    <p:sldId id="289" r:id="rId33"/>
    <p:sldId id="290" r:id="rId34"/>
    <p:sldId id="291" r:id="rId35"/>
    <p:sldId id="292" r:id="rId36"/>
    <p:sldId id="287" r:id="rId37"/>
    <p:sldId id="308" r:id="rId38"/>
    <p:sldId id="284" r:id="rId39"/>
    <p:sldId id="328" r:id="rId40"/>
    <p:sldId id="300" r:id="rId41"/>
    <p:sldId id="329" r:id="rId42"/>
    <p:sldId id="330" r:id="rId43"/>
    <p:sldId id="285" r:id="rId44"/>
    <p:sldId id="337" r:id="rId45"/>
    <p:sldId id="322" r:id="rId46"/>
    <p:sldId id="320" r:id="rId47"/>
    <p:sldId id="293" r:id="rId48"/>
    <p:sldId id="324" r:id="rId49"/>
    <p:sldId id="325" r:id="rId50"/>
    <p:sldId id="326" r:id="rId51"/>
    <p:sldId id="338" r:id="rId52"/>
    <p:sldId id="294" r:id="rId53"/>
    <p:sldId id="295" r:id="rId54"/>
    <p:sldId id="296" r:id="rId55"/>
    <p:sldId id="310" r:id="rId56"/>
    <p:sldId id="333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8" autoAdjust="0"/>
    <p:restoredTop sz="94655" autoAdjust="0"/>
  </p:normalViewPr>
  <p:slideViewPr>
    <p:cSldViewPr>
      <p:cViewPr varScale="1">
        <p:scale>
          <a:sx n="72" d="100"/>
          <a:sy n="72" d="100"/>
        </p:scale>
        <p:origin x="-147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DDAEE1-2880-4EBF-B3A2-C16D4F7DA565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BCBE6B-6E24-407B-B3AB-3AF681E1F9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151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F68948-1060-4488-B365-3B1A7FA2029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8D3F9A1-8FE7-4C7A-902A-57DDB315154C}" type="slidenum">
              <a:rPr lang="ru-RU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D1E87-50CC-4ED4-9071-AF6074AACED9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5DC71-FC1C-442F-81C7-7491E4164C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D1E87-50CC-4ED4-9071-AF6074AACED9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5DC71-FC1C-442F-81C7-7491E4164C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D1E87-50CC-4ED4-9071-AF6074AACED9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5DC71-FC1C-442F-81C7-7491E4164C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D1E87-50CC-4ED4-9071-AF6074AACED9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5DC71-FC1C-442F-81C7-7491E4164C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D1E87-50CC-4ED4-9071-AF6074AACED9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5DC71-FC1C-442F-81C7-7491E4164C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D1E87-50CC-4ED4-9071-AF6074AACED9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5DC71-FC1C-442F-81C7-7491E4164C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D1E87-50CC-4ED4-9071-AF6074AACED9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5DC71-FC1C-442F-81C7-7491E4164C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D1E87-50CC-4ED4-9071-AF6074AACED9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5DC71-FC1C-442F-81C7-7491E4164C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D1E87-50CC-4ED4-9071-AF6074AACED9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5DC71-FC1C-442F-81C7-7491E4164C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D1E87-50CC-4ED4-9071-AF6074AACED9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5DC71-FC1C-442F-81C7-7491E4164C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D1E87-50CC-4ED4-9071-AF6074AACED9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E15DC71-FC1C-442F-81C7-7491E4164C6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6BD1E87-50CC-4ED4-9071-AF6074AACED9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E15DC71-FC1C-442F-81C7-7491E4164C6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7" Type="http://schemas.openxmlformats.org/officeDocument/2006/relationships/image" Target="../media/image29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gif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2.wmf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76672"/>
            <a:ext cx="7128792" cy="136815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/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/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/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err="1" smtClean="0">
                <a:solidFill>
                  <a:srgbClr val="C00000"/>
                </a:solidFill>
              </a:rPr>
              <a:t>Здоровьесберегающие</a:t>
            </a:r>
            <a:r>
              <a:rPr lang="ru-RU" b="1" i="1" dirty="0" smtClean="0">
                <a:solidFill>
                  <a:srgbClr val="C00000"/>
                </a:solidFill>
              </a:rPr>
              <a:t> элементы на уроках в начальной школе.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29698" name="WordArt 2"/>
          <p:cNvSpPr>
            <a:spLocks noChangeArrowheads="1" noChangeShapeType="1" noTextEdit="1"/>
          </p:cNvSpPr>
          <p:nvPr/>
        </p:nvSpPr>
        <p:spPr bwMode="auto">
          <a:xfrm>
            <a:off x="1285852" y="5286388"/>
            <a:ext cx="7000924" cy="895352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Times New Roman"/>
                <a:cs typeface="Times New Roman"/>
              </a:rPr>
              <a:t>Мы за здоровый образ 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Times New Roman"/>
                <a:cs typeface="Times New Roman"/>
              </a:rPr>
              <a:t>жизни</a:t>
            </a:r>
          </a:p>
          <a:p>
            <a:pPr algn="ctr" rtl="0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Times New Roman"/>
                <a:cs typeface="Times New Roman"/>
              </a:rPr>
              <a:t>Учитель начальных </a:t>
            </a:r>
            <a:r>
              <a:rPr lang="ru-RU" sz="3600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Times New Roman"/>
                <a:cs typeface="Times New Roman"/>
              </a:rPr>
              <a:t>классов:О.П.Диринова</a:t>
            </a:r>
            <a:r>
              <a:rPr lang="ru-RU" sz="3600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Times New Roman"/>
                <a:cs typeface="Times New Roman"/>
              </a:rPr>
              <a:t>!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Times New Roman"/>
              <a:cs typeface="Times New Roman"/>
            </a:endParaRPr>
          </a:p>
        </p:txBody>
      </p:sp>
      <p:pic>
        <p:nvPicPr>
          <p:cNvPr id="20482" name="Picture 2" descr="F:\фото\DSC025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988840"/>
            <a:ext cx="6192688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F:\фото\DSC02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72819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Дыхательные упражнения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3" name="Picture 1" descr="F:\фото\DSC02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Зрительная гимнастика помогает: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7030A0"/>
                </a:solidFill>
              </a:rPr>
              <a:t>Снять физическую и психоэмоциональную напряжённость;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7030A0"/>
                </a:solidFill>
              </a:rPr>
              <a:t>Тренировать вестибулярный аппарат;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7030A0"/>
                </a:solidFill>
              </a:rPr>
              <a:t>Развить зрительную координацию;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7030A0"/>
                </a:solidFill>
              </a:rPr>
              <a:t>Укреплять глазные мышцы;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7030A0"/>
                </a:solidFill>
              </a:rPr>
              <a:t>Развить зоркость и внимательность;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7030A0"/>
                </a:solidFill>
              </a:rPr>
              <a:t>Улучшить зрение.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4" name="Picture 4" descr="http://im6-tub.yandex.net/i?id=160481290-08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lum bright="11000" contrast="-3000"/>
          </a:blip>
          <a:srcRect/>
          <a:stretch>
            <a:fillRect/>
          </a:stretch>
        </p:blipFill>
        <p:spPr bwMode="auto">
          <a:xfrm>
            <a:off x="6786578" y="5072074"/>
            <a:ext cx="2114556" cy="1585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ctrTitle" idx="4294967295"/>
          </p:nvPr>
        </p:nvSpPr>
        <p:spPr>
          <a:xfrm>
            <a:off x="1371600" y="141287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4800"/>
              <a:t>Практические упражнения для глаз</a:t>
            </a:r>
          </a:p>
        </p:txBody>
      </p:sp>
      <p:pic>
        <p:nvPicPr>
          <p:cNvPr id="14340" name="Picture 4" descr="MPj043737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0200" y="3429000"/>
            <a:ext cx="4424363" cy="3143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1046163" y="549275"/>
          <a:ext cx="7197725" cy="554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r:id="rId3" imgW="10523810" imgH="6106377" progId="">
                  <p:embed/>
                </p:oleObj>
              </mc:Choice>
              <mc:Fallback>
                <p:oleObj r:id="rId3" imgW="10523810" imgH="6106377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contrast="18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6163" y="549275"/>
                        <a:ext cx="7197725" cy="5543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1196975"/>
            <a:ext cx="7543800" cy="1295400"/>
          </a:xfrm>
        </p:spPr>
        <p:txBody>
          <a:bodyPr/>
          <a:lstStyle/>
          <a:p>
            <a:r>
              <a:rPr lang="ru-RU" sz="4800">
                <a:solidFill>
                  <a:srgbClr val="000099"/>
                </a:solidFill>
              </a:rPr>
              <a:t>«Восьмёрка».</a:t>
            </a:r>
          </a:p>
        </p:txBody>
      </p:sp>
      <p:pic>
        <p:nvPicPr>
          <p:cNvPr id="25605" name="Picture 5" descr="J0076220"/>
          <p:cNvPicPr>
            <a:picLocks noGrp="1" noChangeAspect="1" noChangeArrowheads="1" noCrop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093075" y="3573463"/>
            <a:ext cx="1050925" cy="1079500"/>
          </a:xfrm>
        </p:spPr>
      </p:pic>
      <p:pic>
        <p:nvPicPr>
          <p:cNvPr id="25606" name="Picture 6" descr="J0076221"/>
          <p:cNvPicPr>
            <a:picLocks noGrp="1" noChangeAspect="1" noChangeArrowheads="1" noCrop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3573463"/>
            <a:ext cx="1152525" cy="1160462"/>
          </a:xfrm>
        </p:spPr>
      </p:pic>
      <p:sp>
        <p:nvSpPr>
          <p:cNvPr id="25603" name="Oval 3"/>
          <p:cNvSpPr>
            <a:spLocks noChangeArrowheads="1"/>
          </p:cNvSpPr>
          <p:nvPr/>
        </p:nvSpPr>
        <p:spPr bwMode="auto">
          <a:xfrm>
            <a:off x="468313" y="4076700"/>
            <a:ext cx="4103687" cy="1655763"/>
          </a:xfrm>
          <a:prstGeom prst="ellipse">
            <a:avLst/>
          </a:prstGeom>
          <a:solidFill>
            <a:srgbClr val="66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604" name="Oval 4"/>
          <p:cNvSpPr>
            <a:spLocks noChangeArrowheads="1"/>
          </p:cNvSpPr>
          <p:nvPr/>
        </p:nvSpPr>
        <p:spPr bwMode="auto">
          <a:xfrm>
            <a:off x="4500563" y="4149725"/>
            <a:ext cx="4249737" cy="1655763"/>
          </a:xfrm>
          <a:prstGeom prst="ellipse">
            <a:avLst/>
          </a:prstGeom>
          <a:solidFill>
            <a:srgbClr val="66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37 0.08148 C 0.01424 0.07801 0.01632 0.06597 0.01962 0.0625 C 0.02274 0.05903 0.02726 0.0588 0.03073 0.05625 C 0.03889 0.05023 0.04583 0.04097 0.05469 0.03727 C 0.0592 0.03102 0.06597 0.02523 0.07205 0.02245 C 0.10104 -0.01829 0.17795 -0.01412 0.20694 -0.01574 C 0.22917 -0.02523 0.25087 -0.02037 0.27361 -0.01782 C 0.29531 -0.01227 0.31667 -0.01065 0.33872 -0.00926 C 0.34497 -0.00648 0.35521 -0.00509 0.36094 -0.00093 C 0.36424 0.00162 0.36684 0.00579 0.37049 0.00764 C 0.37309 0.00903 0.37587 0.01018 0.37847 0.0118 C 0.38021 0.01296 0.38177 0.01435 0.38316 0.01597 C 0.38437 0.01736 0.3849 0.01944 0.38628 0.02037 C 0.38924 0.02245 0.39583 0.02454 0.39583 0.02477 C 0.40538 0.03657 0.39219 0.0213 0.40382 0.03079 C 0.40642 0.03287 0.40781 0.03704 0.41024 0.03935 C 0.41736 0.0463 0.42778 0.05208 0.43403 0.06042 C 0.4408 0.06944 0.43264 0.06042 0.44358 0.06898 C 0.44687 0.07153 0.45295 0.07708 0.45295 0.07731 C 0.45677 0.0963 0.46059 0.11366 0.46892 0.13009 C 0.46997 0.13218 0.47049 0.13495 0.47205 0.13634 C 0.47517 0.13912 0.47847 0.14213 0.4816 0.14491 C 0.48472 0.14768 0.48628 0.15324 0.48958 0.15555 C 0.49167 0.15694 0.49375 0.15833 0.49583 0.15972 C 0.50312 0.17361 0.51285 0.17708 0.52448 0.18079 C 0.53247 0.18843 0.54358 0.18935 0.55295 0.19352 C 0.55764 0.19977 0.57934 0.20949 0.58628 0.21042 C 0.59687 0.2118 0.61806 0.21481 0.61806 0.21505 C 0.65955 0.21273 0.69392 0.21551 0.73247 0.20625 C 0.74323 0.2037 0.75243 0.19745 0.7625 0.19352 C 0.78715 0.18403 0.81146 0.17963 0.83715 0.17662 C 0.84583 0.17199 0.85122 0.16505 0.85937 0.15972 C 0.86285 0.15 0.87031 0.13588 0.87847 0.13218 C 0.88576 0.12893 0.90069 0.12384 0.90069 0.12407 C 0.90851 0.11296 0.90799 0.10347 0.91024 0.08773 C 0.91111 0.08148 0.91076 0.07106 0.91649 0.07106 " pathEditMode="relative" rAng="0" ptsTypes="fffffffffffffffffffffffffffffffffffA">
                                      <p:cBhvr>
                                        <p:cTn id="6" dur="8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200" y="1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462 0.07685 C 0.03733 0.05231 0.02535 0.03981 0.00972 0.02407 C 0.00938 0.02384 -0.00069 0.00856 -0.00469 0.00694 C -0.02864 -0.00255 -0.05347 -0.00903 -0.0776 -0.01829 C -0.09288 -0.02408 -0.1092 -0.0338 -0.12517 -0.03519 C -0.14271 -0.03658 -0.16007 -0.0382 -0.1776 -0.03958 C -0.23281 -0.03796 -0.23837 -0.04468 -0.27448 -0.02894 C -0.28507 -0.02431 -0.29566 -0.02083 -0.30625 -0.0162 C -0.30937 -0.01482 -0.31267 -0.01343 -0.3158 -0.01204 C -0.31736 -0.01134 -0.32049 -0.00995 -0.32049 -0.00972 C -0.32795 -0.00278 -0.33559 -0.00232 -0.34427 0.00069 C -0.34757 0.00185 -0.35069 0.00347 -0.35382 0.00486 C -0.35538 0.00555 -0.35851 0.00694 -0.35851 0.00717 C -0.36719 0.01481 -0.37847 0.01829 -0.38871 0.02176 C -0.39358 0.0287 -0.3993 0.02731 -0.40469 0.03449 C -0.41684 0.05069 -0.4026 0.03704 -0.41406 0.04722 C -0.41597 0.0537 -0.4191 0.05949 -0.42049 0.0662 C -0.42187 0.07315 -0.42205 0.08055 -0.42361 0.0875 C -0.42587 0.09745 -0.43281 0.10579 -0.43802 0.11273 C -0.43871 0.11366 -0.44861 0.13055 -0.45069 0.1338 C -0.45746 0.14491 -0.45851 0.15555 -0.46962 0.15926 C -0.48281 0.17639 -0.46701 0.15787 -0.47917 0.16759 C -0.48055 0.16875 -0.48108 0.17106 -0.48246 0.17199 C -0.48542 0.17407 -0.49184 0.17616 -0.49184 0.17639 C -0.49705 0.18264 -0.50087 0.18217 -0.50781 0.18449 C -0.52049 0.18889 -0.53299 0.19514 -0.54583 0.1993 C -0.55069 0.20579 -0.55677 0.20787 -0.56337 0.20995 C -0.57049 0.21227 -0.5783 0.21759 -0.58559 0.21852 C -0.5941 0.21967 -0.60243 0.21991 -0.61094 0.2206 C -0.65278 0.21921 -0.69462 0.21898 -0.73628 0.21643 C -0.73958 0.2162 -0.74253 0.21319 -0.74583 0.21204 C -0.77899 0.19977 -0.79427 0.1875 -0.82205 0.16342 C -0.8309 0.15579 -0.83646 0.14444 -0.84583 0.13796 C -0.8526 0.12523 -0.86163 0.11505 -0.86805 0.10208 C -0.86649 0.07546 -0.86649 0.08542 -0.86649 0.07268 " pathEditMode="relative" rAng="0" ptsTypes="ffffffffffffffffffffffffffffffffffA">
                                      <p:cBhvr>
                                        <p:cTn id="15" dur="8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600" y="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37 0.08148 C 0.0191 0.06991 0.02986 0.06435 0.03715 0.05394 C 0.04149 0.03056 0.06163 0.03519 0.07691 0.03287 C 0.08611 0.0287 0.1007 0.02315 0.10851 0.01597 C 0.11302 0.01204 0.12136 0.00324 0.12136 0.00347 C 0.16806 0.00532 0.19774 0.00625 0.2467 0.00324 C 0.27049 -0.00718 0.29427 0.00278 0.31806 0.00741 C 0.32552 0.0088 0.33281 0.01019 0.34028 0.01157 C 0.34774 0.01296 0.3625 0.01597 0.3625 0.0162 C 0.36563 0.01736 0.36892 0.01875 0.37205 0.02014 C 0.37691 0.02222 0.37656 0.025 0.38004 0.0287 C 0.3842 0.03333 0.38472 0.03287 0.38958 0.03495 C 0.39115 0.03634 0.39288 0.0375 0.39427 0.03912 C 0.39549 0.04051 0.39618 0.04236 0.3974 0.04352 C 0.40191 0.04815 0.40781 0.05046 0.41181 0.05602 C 0.4158 0.06134 0.41892 0.06782 0.42292 0.07315 C 0.43056 0.08333 0.44115 0.09375 0.44983 0.10255 C 0.45174 0.10995 0.45556 0.11227 0.45781 0.11944 C 0.46111 0.1294 0.46024 0.13565 0.4658 0.14259 C 0.46875 0.1544 0.4691 0.15926 0.47691 0.16597 C 0.47795 0.16806 0.47865 0.1706 0.48004 0.17222 C 0.48247 0.17523 0.49983 0.19167 0.50382 0.19352 C 0.50695 0.19491 0.51024 0.1963 0.51337 0.19769 C 0.51493 0.19838 0.51806 0.19977 0.51806 0.2 C 0.5257 0.20926 0.53976 0.21227 0.54983 0.21667 C 0.56424 0.22292 0.57917 0.22477 0.59427 0.22732 C 0.61337 0.23056 0.63229 0.23519 0.65139 0.23796 C 0.68629 0.23657 0.72136 0.23704 0.75625 0.23357 C 0.76389 0.23287 0.78854 0.22199 0.79583 0.21667 C 0.80261 0.21181 0.80886 0.20301 0.81649 0.19977 C 0.83351 0.19236 0.85156 0.18449 0.86892 0.1787 C 0.87465 0.1706 0.87066 0.17546 0.8816 0.16597 C 0.88316 0.16458 0.88629 0.16181 0.88629 0.16204 C 0.89097 0.15278 0.89983 0.14468 0.90695 0.13843 C 0.90851 0.13032 0.91163 0.12523 0.91337 0.11736 C 0.91389 0.11458 0.91441 0.11157 0.91493 0.1088 C 0.91545 0.10671 0.91649 0.10255 0.91649 0.10278 " pathEditMode="relative" rAng="0" ptsTypes="ffffffffffffffffffffffffffffffffffffA">
                                      <p:cBhvr>
                                        <p:cTn id="24" dur="5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200" y="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91 0.03861 C 0.00243 0.03098 -0.00191 0.02983 -0.00625 0.02381 C -0.01319 0.01387 -0.0217 0.00624 -0.03021 -0.00162 C -0.04236 -0.01318 -0.03298 -0.00786 -0.04219 -0.01226 C -0.06024 -0.03075 -0.08524 -0.03399 -0.10659 -0.03769 C -0.12309 -0.05249 -0.13923 -0.04509 -0.1592 -0.04393 C -0.17587 -0.0363 -0.19583 -0.03584 -0.21319 -0.0333 C -0.23507 -0.0259 -0.21111 -0.0333 -0.26562 -0.02913 C -0.27187 -0.02867 -0.2776 -0.02428 -0.28368 -0.02289 C -0.29653 -0.01989 -0.30642 -0.01827 -0.31823 -0.01434 C -0.33194 -0.00994 -0.34531 -0.00578 -0.35868 0.00046 C -0.36024 0.00116 -0.3618 0.00185 -0.36337 0.00254 C -0.36475 0.00324 -0.36632 0.00393 -0.36771 0.00462 C -0.36944 0.00532 -0.37239 0.0067 -0.37239 0.00694 C -0.37899 0.01642 -0.37083 0.00601 -0.38125 0.01318 C -0.38871 0.0185 -0.37969 0.01665 -0.38732 0.02381 C -0.38923 0.02543 -0.39166 0.0252 -0.3934 0.0259 C -0.4033 0.0363 -0.41389 0.04994 -0.42482 0.05757 C -0.42691 0.06173 -0.42882 0.06613 -0.4309 0.07029 C -0.43177 0.07237 -0.43385 0.07653 -0.43385 0.07676 C -0.43472 0.09618 -0.43455 0.1163 -0.43698 0.13572 C -0.43698 0.13595 -0.44896 0.15607 -0.45034 0.15699 C -0.45312 0.15907 -0.45937 0.16116 -0.45937 0.16139 C -0.47448 0.17503 -0.49184 0.18196 -0.50903 0.18867 C -0.52153 0.19376 -0.50469 0.18705 -0.51788 0.19491 C -0.52482 0.19907 -0.53472 0.20023 -0.54201 0.20139 C -0.5585 0.20925 -0.57552 0.21272 -0.59305 0.21618 C -0.59982 0.21757 -0.60555 0.22058 -0.6125 0.22243 C -0.62291 0.22543 -0.63333 0.22659 -0.64392 0.22867 C -0.65295 0.22728 -0.66198 0.22659 -0.671 0.22451 C -0.68003 0.22243 -0.68923 0.21503 -0.69809 0.21179 C -0.7125 0.2067 -0.72743 0.20601 -0.74149 0.19907 C -0.75781 0.19098 -0.76892 0.18243 -0.78646 0.17803 C -0.79479 0.17248 -0.80486 0.16994 -0.81198 0.16116 C -0.81788 0.15399 -0.82239 0.14613 -0.82847 0.13988 C -0.83559 0.12532 -0.83159 0.1304 -0.83906 0.123 C -0.84236 0.11584 -0.84653 0.11468 -0.84948 0.10821 C -0.85069 0.10566 -0.85139 0.10243 -0.8526 0.09988 C -0.85469 0.09549 -0.8585 0.09318 -0.8585 0.08717 " pathEditMode="relative" rAng="0" ptsTypes="ffffffffffffffffffffffffffffffffffffffA">
                                      <p:cBhvr>
                                        <p:cTn id="33" dur="5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200" y="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0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27186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6626" name="Picture 2" descr="C:\Users\Ира\Desktop\выступление на педсовете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58671"/>
            <a:ext cx="8280920" cy="47562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Ира\Desktop\выступление на педсовете\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3"/>
            <a:ext cx="9144000" cy="6453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Ира\Desktop\выступление на педсовете\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7"/>
            <a:ext cx="8964488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Ира\Desktop\выступление на педсовете\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144000" cy="6597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 sz="quarter"/>
          </p:nvPr>
        </p:nvSpPr>
        <p:spPr>
          <a:xfrm>
            <a:off x="1066800" y="8382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3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Здоровье — не всё, </a:t>
            </a:r>
            <a:br>
              <a:rPr lang="ru-RU" sz="3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ru-RU" sz="3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             но всё без здоровья — ничто.</a:t>
            </a:r>
            <a:br>
              <a:rPr lang="ru-RU" sz="3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ru-RU" sz="3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						     </a:t>
            </a:r>
            <a:r>
              <a:rPr lang="ru-RU" sz="3200" i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Сократ</a:t>
            </a:r>
            <a:r>
              <a:rPr lang="ru-RU" sz="60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60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sz="quarter" idx="1"/>
          </p:nvPr>
        </p:nvSpPr>
        <p:spPr>
          <a:xfrm>
            <a:off x="533400" y="2438400"/>
            <a:ext cx="7924800" cy="2743200"/>
          </a:xfrm>
        </p:spPr>
        <p:txBody>
          <a:bodyPr/>
          <a:lstStyle/>
          <a:p>
            <a:pPr marL="342900" lvl="0" indent="-342900" algn="l"/>
            <a:r>
              <a:rPr lang="ru-RU" sz="1800" dirty="0" smtClean="0">
                <a:solidFill>
                  <a:srgbClr val="000000"/>
                </a:solidFill>
              </a:rPr>
              <a:t>     </a:t>
            </a:r>
            <a:r>
              <a:rPr lang="ru-RU" sz="2800" dirty="0" smtClean="0">
                <a:solidFill>
                  <a:srgbClr val="000000"/>
                </a:solidFill>
              </a:rPr>
              <a:t>Человек </a:t>
            </a:r>
            <a:r>
              <a:rPr lang="ru-RU" sz="2800" dirty="0">
                <a:solidFill>
                  <a:srgbClr val="000000"/>
                </a:solidFill>
              </a:rPr>
              <a:t>— высшее творение природы. Но для того, чтобы </a:t>
            </a:r>
            <a:r>
              <a:rPr lang="ru-RU" sz="2800" dirty="0" smtClean="0">
                <a:solidFill>
                  <a:srgbClr val="000000"/>
                </a:solidFill>
              </a:rPr>
              <a:t>сполна </a:t>
            </a:r>
            <a:r>
              <a:rPr lang="ru-RU" sz="2800" dirty="0">
                <a:solidFill>
                  <a:srgbClr val="000000"/>
                </a:solidFill>
              </a:rPr>
              <a:t>наслаждаться </a:t>
            </a:r>
            <a:r>
              <a:rPr lang="ru-RU" sz="2800" dirty="0" smtClean="0">
                <a:solidFill>
                  <a:srgbClr val="000000"/>
                </a:solidFill>
              </a:rPr>
              <a:t>её </a:t>
            </a:r>
            <a:r>
              <a:rPr lang="ru-RU" sz="2800" dirty="0">
                <a:solidFill>
                  <a:srgbClr val="000000"/>
                </a:solidFill>
              </a:rPr>
              <a:t>сокровищами, он должен отвечать, по крайней мере, одному требованию — быть здоровым.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84213" y="620713"/>
            <a:ext cx="7775575" cy="5545137"/>
            <a:chOff x="3057" y="13914"/>
            <a:chExt cx="3135" cy="1440"/>
          </a:xfrm>
        </p:grpSpPr>
        <p:sp>
          <p:nvSpPr>
            <p:cNvPr id="22531" name="Rectangle 3"/>
            <p:cNvSpPr>
              <a:spLocks noChangeArrowheads="1"/>
            </p:cNvSpPr>
            <p:nvPr/>
          </p:nvSpPr>
          <p:spPr bwMode="auto">
            <a:xfrm>
              <a:off x="3057" y="13914"/>
              <a:ext cx="3135" cy="14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4941" y="14994"/>
              <a:ext cx="627" cy="360"/>
              <a:chOff x="7290" y="13914"/>
              <a:chExt cx="627" cy="360"/>
            </a:xfrm>
          </p:grpSpPr>
          <p:sp>
            <p:nvSpPr>
              <p:cNvPr id="22533" name="Rectangle 5"/>
              <p:cNvSpPr>
                <a:spLocks noChangeArrowheads="1"/>
              </p:cNvSpPr>
              <p:nvPr/>
            </p:nvSpPr>
            <p:spPr bwMode="auto">
              <a:xfrm>
                <a:off x="7290" y="13914"/>
                <a:ext cx="627" cy="360"/>
              </a:xfrm>
              <a:prstGeom prst="rect">
                <a:avLst/>
              </a:prstGeom>
              <a:solidFill>
                <a:srgbClr val="FFFFFF"/>
              </a:solidFill>
              <a:ln w="38100">
                <a:solidFill>
                  <a:srgbClr val="000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34" name="Oval 6"/>
              <p:cNvSpPr>
                <a:spLocks noChangeArrowheads="1"/>
              </p:cNvSpPr>
              <p:nvPr/>
            </p:nvSpPr>
            <p:spPr bwMode="auto">
              <a:xfrm>
                <a:off x="7491" y="14004"/>
                <a:ext cx="228" cy="180"/>
              </a:xfrm>
              <a:prstGeom prst="ellipse">
                <a:avLst/>
              </a:prstGeom>
              <a:solidFill>
                <a:srgbClr val="008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7"/>
            <p:cNvGrpSpPr>
              <a:grpSpLocks/>
            </p:cNvGrpSpPr>
            <p:nvPr/>
          </p:nvGrpSpPr>
          <p:grpSpPr bwMode="auto">
            <a:xfrm>
              <a:off x="3744" y="14994"/>
              <a:ext cx="627" cy="360"/>
              <a:chOff x="7290" y="13914"/>
              <a:chExt cx="627" cy="360"/>
            </a:xfrm>
          </p:grpSpPr>
          <p:sp>
            <p:nvSpPr>
              <p:cNvPr id="22536" name="Rectangle 8"/>
              <p:cNvSpPr>
                <a:spLocks noChangeArrowheads="1"/>
              </p:cNvSpPr>
              <p:nvPr/>
            </p:nvSpPr>
            <p:spPr bwMode="auto">
              <a:xfrm>
                <a:off x="7290" y="13914"/>
                <a:ext cx="627" cy="360"/>
              </a:xfrm>
              <a:prstGeom prst="rect">
                <a:avLst/>
              </a:prstGeom>
              <a:solidFill>
                <a:srgbClr val="FFFFFF"/>
              </a:solidFill>
              <a:ln w="38100">
                <a:solidFill>
                  <a:srgbClr val="000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37" name="Oval 9"/>
              <p:cNvSpPr>
                <a:spLocks noChangeArrowheads="1"/>
              </p:cNvSpPr>
              <p:nvPr/>
            </p:nvSpPr>
            <p:spPr bwMode="auto">
              <a:xfrm>
                <a:off x="7491" y="14004"/>
                <a:ext cx="228" cy="180"/>
              </a:xfrm>
              <a:prstGeom prst="ellipse">
                <a:avLst/>
              </a:prstGeom>
              <a:solidFill>
                <a:srgbClr val="008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" name="Group 10"/>
            <p:cNvGrpSpPr>
              <a:grpSpLocks/>
            </p:cNvGrpSpPr>
            <p:nvPr/>
          </p:nvGrpSpPr>
          <p:grpSpPr bwMode="auto">
            <a:xfrm>
              <a:off x="4953" y="13914"/>
              <a:ext cx="627" cy="360"/>
              <a:chOff x="7290" y="13914"/>
              <a:chExt cx="627" cy="360"/>
            </a:xfrm>
          </p:grpSpPr>
          <p:sp>
            <p:nvSpPr>
              <p:cNvPr id="22539" name="Rectangle 11"/>
              <p:cNvSpPr>
                <a:spLocks noChangeArrowheads="1"/>
              </p:cNvSpPr>
              <p:nvPr/>
            </p:nvSpPr>
            <p:spPr bwMode="auto">
              <a:xfrm>
                <a:off x="7290" y="13914"/>
                <a:ext cx="627" cy="360"/>
              </a:xfrm>
              <a:prstGeom prst="rect">
                <a:avLst/>
              </a:prstGeom>
              <a:solidFill>
                <a:srgbClr val="FFFFFF"/>
              </a:solidFill>
              <a:ln w="38100">
                <a:solidFill>
                  <a:srgbClr val="000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40" name="Oval 12"/>
              <p:cNvSpPr>
                <a:spLocks noChangeArrowheads="1"/>
              </p:cNvSpPr>
              <p:nvPr/>
            </p:nvSpPr>
            <p:spPr bwMode="auto">
              <a:xfrm>
                <a:off x="7491" y="14004"/>
                <a:ext cx="228" cy="180"/>
              </a:xfrm>
              <a:prstGeom prst="ellipse">
                <a:avLst/>
              </a:prstGeom>
              <a:solidFill>
                <a:srgbClr val="008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" name="Group 13"/>
            <p:cNvGrpSpPr>
              <a:grpSpLocks/>
            </p:cNvGrpSpPr>
            <p:nvPr/>
          </p:nvGrpSpPr>
          <p:grpSpPr bwMode="auto">
            <a:xfrm>
              <a:off x="3756" y="13914"/>
              <a:ext cx="627" cy="360"/>
              <a:chOff x="7290" y="13914"/>
              <a:chExt cx="627" cy="360"/>
            </a:xfrm>
          </p:grpSpPr>
          <p:sp>
            <p:nvSpPr>
              <p:cNvPr id="22542" name="Rectangle 14"/>
              <p:cNvSpPr>
                <a:spLocks noChangeArrowheads="1"/>
              </p:cNvSpPr>
              <p:nvPr/>
            </p:nvSpPr>
            <p:spPr bwMode="auto">
              <a:xfrm>
                <a:off x="7290" y="13914"/>
                <a:ext cx="627" cy="360"/>
              </a:xfrm>
              <a:prstGeom prst="rect">
                <a:avLst/>
              </a:prstGeom>
              <a:solidFill>
                <a:srgbClr val="FFFFFF"/>
              </a:solidFill>
              <a:ln w="38100">
                <a:solidFill>
                  <a:srgbClr val="000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43" name="Oval 15"/>
              <p:cNvSpPr>
                <a:spLocks noChangeArrowheads="1"/>
              </p:cNvSpPr>
              <p:nvPr/>
            </p:nvSpPr>
            <p:spPr bwMode="auto">
              <a:xfrm>
                <a:off x="7491" y="14004"/>
                <a:ext cx="228" cy="180"/>
              </a:xfrm>
              <a:prstGeom prst="ellipse">
                <a:avLst/>
              </a:prstGeom>
              <a:solidFill>
                <a:srgbClr val="008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" name="Group 16"/>
            <p:cNvGrpSpPr>
              <a:grpSpLocks/>
            </p:cNvGrpSpPr>
            <p:nvPr/>
          </p:nvGrpSpPr>
          <p:grpSpPr bwMode="auto">
            <a:xfrm>
              <a:off x="4497" y="14454"/>
              <a:ext cx="336" cy="360"/>
              <a:chOff x="8544" y="13914"/>
              <a:chExt cx="336" cy="360"/>
            </a:xfrm>
          </p:grpSpPr>
          <p:sp>
            <p:nvSpPr>
              <p:cNvPr id="22545" name="Line 17"/>
              <p:cNvSpPr>
                <a:spLocks noChangeShapeType="1"/>
              </p:cNvSpPr>
              <p:nvPr/>
            </p:nvSpPr>
            <p:spPr bwMode="auto">
              <a:xfrm flipH="1">
                <a:off x="8544" y="13914"/>
                <a:ext cx="171" cy="180"/>
              </a:xfrm>
              <a:prstGeom prst="line">
                <a:avLst/>
              </a:prstGeom>
              <a:noFill/>
              <a:ln w="5715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46" name="Line 18"/>
              <p:cNvSpPr>
                <a:spLocks noChangeShapeType="1"/>
              </p:cNvSpPr>
              <p:nvPr/>
            </p:nvSpPr>
            <p:spPr bwMode="auto">
              <a:xfrm>
                <a:off x="8544" y="14094"/>
                <a:ext cx="171" cy="180"/>
              </a:xfrm>
              <a:prstGeom prst="line">
                <a:avLst/>
              </a:prstGeom>
              <a:noFill/>
              <a:ln w="5715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47" name="Line 19"/>
              <p:cNvSpPr>
                <a:spLocks noChangeShapeType="1"/>
              </p:cNvSpPr>
              <p:nvPr/>
            </p:nvSpPr>
            <p:spPr bwMode="auto">
              <a:xfrm flipH="1">
                <a:off x="8709" y="14094"/>
                <a:ext cx="171" cy="180"/>
              </a:xfrm>
              <a:prstGeom prst="line">
                <a:avLst/>
              </a:prstGeom>
              <a:noFill/>
              <a:ln w="5715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48" name="Line 20"/>
              <p:cNvSpPr>
                <a:spLocks noChangeShapeType="1"/>
              </p:cNvSpPr>
              <p:nvPr/>
            </p:nvSpPr>
            <p:spPr bwMode="auto">
              <a:xfrm>
                <a:off x="8694" y="13914"/>
                <a:ext cx="171" cy="180"/>
              </a:xfrm>
              <a:prstGeom prst="line">
                <a:avLst/>
              </a:prstGeom>
              <a:noFill/>
              <a:ln w="5715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2549" name="Oval 21"/>
            <p:cNvSpPr>
              <a:spLocks noChangeArrowheads="1"/>
            </p:cNvSpPr>
            <p:nvPr/>
          </p:nvSpPr>
          <p:spPr bwMode="auto">
            <a:xfrm>
              <a:off x="4524" y="14169"/>
              <a:ext cx="228" cy="18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0" name="Oval 22"/>
            <p:cNvSpPr>
              <a:spLocks noChangeArrowheads="1"/>
            </p:cNvSpPr>
            <p:nvPr/>
          </p:nvSpPr>
          <p:spPr bwMode="auto">
            <a:xfrm>
              <a:off x="5010" y="14529"/>
              <a:ext cx="228" cy="18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1" name="Oval 23"/>
            <p:cNvSpPr>
              <a:spLocks noChangeArrowheads="1"/>
            </p:cNvSpPr>
            <p:nvPr/>
          </p:nvSpPr>
          <p:spPr bwMode="auto">
            <a:xfrm>
              <a:off x="4542" y="14919"/>
              <a:ext cx="228" cy="18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2" name="Oval 24"/>
            <p:cNvSpPr>
              <a:spLocks noChangeArrowheads="1"/>
            </p:cNvSpPr>
            <p:nvPr/>
          </p:nvSpPr>
          <p:spPr bwMode="auto">
            <a:xfrm>
              <a:off x="4116" y="14529"/>
              <a:ext cx="228" cy="18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3" name="Line 25"/>
            <p:cNvSpPr>
              <a:spLocks noChangeShapeType="1"/>
            </p:cNvSpPr>
            <p:nvPr/>
          </p:nvSpPr>
          <p:spPr bwMode="auto">
            <a:xfrm>
              <a:off x="3771" y="14604"/>
              <a:ext cx="22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4" name="Line 26"/>
            <p:cNvSpPr>
              <a:spLocks noChangeShapeType="1"/>
            </p:cNvSpPr>
            <p:nvPr/>
          </p:nvSpPr>
          <p:spPr bwMode="auto">
            <a:xfrm>
              <a:off x="4653" y="13914"/>
              <a:ext cx="0" cy="18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5" name="Line 27"/>
            <p:cNvSpPr>
              <a:spLocks noChangeShapeType="1"/>
            </p:cNvSpPr>
            <p:nvPr/>
          </p:nvSpPr>
          <p:spPr bwMode="auto">
            <a:xfrm>
              <a:off x="5364" y="14619"/>
              <a:ext cx="22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6" name="Line 28"/>
            <p:cNvSpPr>
              <a:spLocks noChangeShapeType="1"/>
            </p:cNvSpPr>
            <p:nvPr/>
          </p:nvSpPr>
          <p:spPr bwMode="auto">
            <a:xfrm>
              <a:off x="4653" y="15174"/>
              <a:ext cx="0" cy="18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7" name="AutoShape 29"/>
            <p:cNvSpPr>
              <a:spLocks noChangeArrowheads="1"/>
            </p:cNvSpPr>
            <p:nvPr/>
          </p:nvSpPr>
          <p:spPr bwMode="auto">
            <a:xfrm rot="16200000">
              <a:off x="5751" y="14004"/>
              <a:ext cx="285" cy="285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57150">
              <a:solidFill>
                <a:srgbClr val="339966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8" name="AutoShape 30"/>
            <p:cNvSpPr>
              <a:spLocks noChangeArrowheads="1"/>
            </p:cNvSpPr>
            <p:nvPr/>
          </p:nvSpPr>
          <p:spPr bwMode="auto">
            <a:xfrm rot="16200000">
              <a:off x="5763" y="14934"/>
              <a:ext cx="285" cy="285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57150">
              <a:solidFill>
                <a:srgbClr val="339966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9" name="AutoShape 31"/>
            <p:cNvSpPr>
              <a:spLocks noChangeArrowheads="1"/>
            </p:cNvSpPr>
            <p:nvPr/>
          </p:nvSpPr>
          <p:spPr bwMode="auto">
            <a:xfrm rot="5400000">
              <a:off x="3164" y="14056"/>
              <a:ext cx="360" cy="285"/>
            </a:xfrm>
            <a:prstGeom prst="triangle">
              <a:avLst>
                <a:gd name="adj" fmla="val 48056"/>
              </a:avLst>
            </a:prstGeom>
            <a:solidFill>
              <a:srgbClr val="FFFFFF"/>
            </a:solidFill>
            <a:ln w="57150">
              <a:solidFill>
                <a:srgbClr val="339966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60" name="AutoShape 32"/>
            <p:cNvSpPr>
              <a:spLocks noChangeArrowheads="1"/>
            </p:cNvSpPr>
            <p:nvPr/>
          </p:nvSpPr>
          <p:spPr bwMode="auto">
            <a:xfrm rot="5400000">
              <a:off x="3164" y="14896"/>
              <a:ext cx="360" cy="285"/>
            </a:xfrm>
            <a:prstGeom prst="triangle">
              <a:avLst>
                <a:gd name="adj" fmla="val 48056"/>
              </a:avLst>
            </a:prstGeom>
            <a:solidFill>
              <a:srgbClr val="FFFFFF"/>
            </a:solidFill>
            <a:ln w="57150">
              <a:solidFill>
                <a:srgbClr val="339966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95288" y="765175"/>
            <a:ext cx="8569325" cy="5111750"/>
            <a:chOff x="1362" y="2934"/>
            <a:chExt cx="3021" cy="1620"/>
          </a:xfrm>
        </p:grpSpPr>
        <p:sp>
          <p:nvSpPr>
            <p:cNvPr id="23555" name="Rectangle 3"/>
            <p:cNvSpPr>
              <a:spLocks noChangeArrowheads="1"/>
            </p:cNvSpPr>
            <p:nvPr/>
          </p:nvSpPr>
          <p:spPr bwMode="auto">
            <a:xfrm>
              <a:off x="1362" y="2934"/>
              <a:ext cx="3021" cy="16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56" name="Text Box 4"/>
            <p:cNvSpPr txBox="1">
              <a:spLocks noChangeArrowheads="1"/>
            </p:cNvSpPr>
            <p:nvPr/>
          </p:nvSpPr>
          <p:spPr bwMode="auto">
            <a:xfrm>
              <a:off x="1590" y="2979"/>
              <a:ext cx="627" cy="54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ru-RU" sz="1100" b="1">
                  <a:latin typeface="Calibri" pitchFamily="34" charset="0"/>
                  <a:cs typeface="Arial" charset="0"/>
                </a:rPr>
                <a:t>22</a:t>
              </a: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23557" name="Text Box 5"/>
            <p:cNvSpPr txBox="1">
              <a:spLocks noChangeArrowheads="1"/>
            </p:cNvSpPr>
            <p:nvPr/>
          </p:nvSpPr>
          <p:spPr bwMode="auto">
            <a:xfrm>
              <a:off x="1590" y="3474"/>
              <a:ext cx="627" cy="54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ru-RU" sz="6600" b="1">
                  <a:solidFill>
                    <a:srgbClr val="FF0000"/>
                  </a:solidFill>
                  <a:latin typeface="Calibri" pitchFamily="34" charset="0"/>
                  <a:cs typeface="Arial" charset="0"/>
                </a:rPr>
                <a:t>66</a:t>
              </a:r>
              <a:endParaRPr lang="ru-RU" sz="6600">
                <a:latin typeface="Arial" charset="0"/>
                <a:cs typeface="Arial" charset="0"/>
              </a:endParaRPr>
            </a:p>
          </p:txBody>
        </p:sp>
        <p:sp>
          <p:nvSpPr>
            <p:cNvPr id="23558" name="Text Box 6"/>
            <p:cNvSpPr txBox="1">
              <a:spLocks noChangeArrowheads="1"/>
            </p:cNvSpPr>
            <p:nvPr/>
          </p:nvSpPr>
          <p:spPr bwMode="auto">
            <a:xfrm>
              <a:off x="1590" y="4014"/>
              <a:ext cx="627" cy="54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ru-RU" sz="1100" b="1">
                  <a:latin typeface="Calibri" pitchFamily="34" charset="0"/>
                  <a:cs typeface="Arial" charset="0"/>
                </a:rPr>
                <a:t>51</a:t>
              </a: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23559" name="Text Box 7"/>
            <p:cNvSpPr txBox="1">
              <a:spLocks noChangeArrowheads="1"/>
            </p:cNvSpPr>
            <p:nvPr/>
          </p:nvSpPr>
          <p:spPr bwMode="auto">
            <a:xfrm>
              <a:off x="2673" y="3474"/>
              <a:ext cx="627" cy="54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ru-RU" sz="6600" b="1">
                  <a:solidFill>
                    <a:srgbClr val="FF0000"/>
                  </a:solidFill>
                  <a:latin typeface="Calibri" pitchFamily="34" charset="0"/>
                  <a:cs typeface="Arial" charset="0"/>
                </a:rPr>
                <a:t>73</a:t>
              </a:r>
              <a:endParaRPr lang="ru-RU" sz="6600">
                <a:latin typeface="Arial" charset="0"/>
                <a:cs typeface="Arial" charset="0"/>
              </a:endParaRPr>
            </a:p>
          </p:txBody>
        </p:sp>
        <p:sp>
          <p:nvSpPr>
            <p:cNvPr id="23560" name="Text Box 8"/>
            <p:cNvSpPr txBox="1">
              <a:spLocks noChangeArrowheads="1"/>
            </p:cNvSpPr>
            <p:nvPr/>
          </p:nvSpPr>
          <p:spPr bwMode="auto">
            <a:xfrm>
              <a:off x="2673" y="4014"/>
              <a:ext cx="627" cy="54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ru-RU" sz="6600" b="1">
                  <a:solidFill>
                    <a:srgbClr val="FF0000"/>
                  </a:solidFill>
                  <a:latin typeface="Calibri" pitchFamily="34" charset="0"/>
                  <a:cs typeface="Arial" charset="0"/>
                </a:rPr>
                <a:t>38</a:t>
              </a:r>
              <a:endParaRPr lang="ru-RU" sz="6600">
                <a:latin typeface="Arial" charset="0"/>
                <a:cs typeface="Arial" charset="0"/>
              </a:endParaRPr>
            </a:p>
          </p:txBody>
        </p:sp>
        <p:sp>
          <p:nvSpPr>
            <p:cNvPr id="23561" name="Text Box 9"/>
            <p:cNvSpPr txBox="1">
              <a:spLocks noChangeArrowheads="1"/>
            </p:cNvSpPr>
            <p:nvPr/>
          </p:nvSpPr>
          <p:spPr bwMode="auto">
            <a:xfrm>
              <a:off x="2673" y="2964"/>
              <a:ext cx="627" cy="54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ru-RU" sz="6600" b="1">
                  <a:solidFill>
                    <a:srgbClr val="FF0000"/>
                  </a:solidFill>
                  <a:latin typeface="Calibri" pitchFamily="34" charset="0"/>
                  <a:cs typeface="Arial" charset="0"/>
                </a:rPr>
                <a:t>81</a:t>
              </a:r>
              <a:endParaRPr lang="ru-RU" sz="6600">
                <a:latin typeface="Arial" charset="0"/>
                <a:cs typeface="Arial" charset="0"/>
              </a:endParaRPr>
            </a:p>
          </p:txBody>
        </p:sp>
        <p:sp>
          <p:nvSpPr>
            <p:cNvPr id="23562" name="Text Box 10"/>
            <p:cNvSpPr txBox="1">
              <a:spLocks noChangeArrowheads="1"/>
            </p:cNvSpPr>
            <p:nvPr/>
          </p:nvSpPr>
          <p:spPr bwMode="auto">
            <a:xfrm>
              <a:off x="3642" y="2964"/>
              <a:ext cx="627" cy="54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ru-RU" sz="6600" b="1">
                  <a:solidFill>
                    <a:srgbClr val="FF0000"/>
                  </a:solidFill>
                  <a:latin typeface="Calibri" pitchFamily="34" charset="0"/>
                  <a:cs typeface="Arial" charset="0"/>
                </a:rPr>
                <a:t>14</a:t>
              </a:r>
              <a:endParaRPr lang="ru-RU" sz="6600">
                <a:latin typeface="Arial" charset="0"/>
                <a:cs typeface="Arial" charset="0"/>
              </a:endParaRPr>
            </a:p>
          </p:txBody>
        </p:sp>
        <p:sp>
          <p:nvSpPr>
            <p:cNvPr id="23563" name="Text Box 11"/>
            <p:cNvSpPr txBox="1">
              <a:spLocks noChangeArrowheads="1"/>
            </p:cNvSpPr>
            <p:nvPr/>
          </p:nvSpPr>
          <p:spPr bwMode="auto">
            <a:xfrm>
              <a:off x="3642" y="4014"/>
              <a:ext cx="627" cy="54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ru-RU" sz="6600" b="1">
                  <a:solidFill>
                    <a:srgbClr val="FF0000"/>
                  </a:solidFill>
                  <a:latin typeface="Calibri" pitchFamily="34" charset="0"/>
                  <a:cs typeface="Arial" charset="0"/>
                </a:rPr>
                <a:t>48</a:t>
              </a:r>
              <a:endParaRPr lang="ru-RU" sz="6600">
                <a:latin typeface="Arial" charset="0"/>
                <a:cs typeface="Arial" charset="0"/>
              </a:endParaRPr>
            </a:p>
          </p:txBody>
        </p:sp>
      </p:grpSp>
      <p:sp>
        <p:nvSpPr>
          <p:cNvPr id="23564" name="WordArt 12"/>
          <p:cNvSpPr>
            <a:spLocks noChangeArrowheads="1" noChangeShapeType="1" noTextEdit="1"/>
          </p:cNvSpPr>
          <p:nvPr/>
        </p:nvSpPr>
        <p:spPr bwMode="auto">
          <a:xfrm>
            <a:off x="1258888" y="1125538"/>
            <a:ext cx="804862" cy="666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22</a:t>
            </a:r>
          </a:p>
        </p:txBody>
      </p:sp>
      <p:sp>
        <p:nvSpPr>
          <p:cNvPr id="23565" name="WordArt 13"/>
          <p:cNvSpPr>
            <a:spLocks noChangeArrowheads="1" noChangeShapeType="1" noTextEdit="1"/>
          </p:cNvSpPr>
          <p:nvPr/>
        </p:nvSpPr>
        <p:spPr bwMode="auto">
          <a:xfrm>
            <a:off x="1258888" y="4365625"/>
            <a:ext cx="792162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51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Комплекс №1 по Базарнову</a:t>
            </a:r>
          </a:p>
        </p:txBody>
      </p:sp>
      <p:sp>
        <p:nvSpPr>
          <p:cNvPr id="32771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400"/>
              <a:t>Сделать глубокий вдох, наклоняясь вперед к крышке парты, вдох;</a:t>
            </a:r>
          </a:p>
          <a:p>
            <a:pPr>
              <a:lnSpc>
                <a:spcPct val="90000"/>
              </a:lnSpc>
            </a:pPr>
            <a:r>
              <a:rPr lang="ru-RU" sz="2400"/>
              <a:t>Крепко зажмурим глаза, потом открыть;</a:t>
            </a:r>
          </a:p>
          <a:p>
            <a:pPr>
              <a:lnSpc>
                <a:spcPct val="90000"/>
              </a:lnSpc>
            </a:pPr>
            <a:r>
              <a:rPr lang="ru-RU" sz="2400"/>
              <a:t>Руки на пояс, поворачивая голову в стороны, смотреть попеременно на правы и левый локоть;</a:t>
            </a:r>
          </a:p>
          <a:p>
            <a:pPr>
              <a:lnSpc>
                <a:spcPct val="90000"/>
              </a:lnSpc>
            </a:pPr>
            <a:r>
              <a:rPr lang="ru-RU" sz="2400"/>
              <a:t>Смотреть на доску 2-3 секунды, затем на кончик пальца перед собой;</a:t>
            </a:r>
          </a:p>
          <a:p>
            <a:pPr>
              <a:lnSpc>
                <a:spcPct val="90000"/>
              </a:lnSpc>
            </a:pPr>
            <a:r>
              <a:rPr lang="ru-RU" sz="2400"/>
              <a:t>Руки вытянуть вперед и, смотря на кончик пальцев, поднимать их и опускать;</a:t>
            </a:r>
          </a:p>
          <a:p>
            <a:pPr>
              <a:lnSpc>
                <a:spcPct val="90000"/>
              </a:lnSpc>
            </a:pPr>
            <a:r>
              <a:rPr lang="ru-RU" sz="2400"/>
              <a:t>Держа указательный палец правой руки перед собой, проводить руки слева направо.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5" y="333375"/>
            <a:ext cx="4824413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/>
              <a:t>Упражнения Аветисова.</a:t>
            </a:r>
            <a:br>
              <a:rPr lang="ru-RU" sz="4000"/>
            </a:br>
            <a:r>
              <a:rPr lang="ru-RU" sz="4000"/>
              <a:t>1 группа</a:t>
            </a:r>
          </a:p>
        </p:txBody>
      </p:sp>
      <p:sp>
        <p:nvSpPr>
          <p:cNvPr id="33795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Ш"/>
            </a:pPr>
            <a:r>
              <a:rPr lang="ru-RU"/>
              <a:t> Сомкнуть веки на 3-5 сек, затем открыть на 3-5 сек;</a:t>
            </a:r>
          </a:p>
          <a:p>
            <a:r>
              <a:rPr lang="ru-RU"/>
              <a:t>Быстрое моргание 10-15 сек;</a:t>
            </a:r>
          </a:p>
          <a:p>
            <a:r>
              <a:rPr lang="ru-RU"/>
              <a:t>Сомкнуть веки и указательными пальцами массировать круговыми движениями 1 минуту;</a:t>
            </a:r>
          </a:p>
          <a:p>
            <a:r>
              <a:rPr lang="ru-RU"/>
              <a:t>Сомкнуть веки и тремя пальцами слегка надавливая на глазные яблоки 1-3 сек;</a:t>
            </a:r>
          </a:p>
          <a:p>
            <a:pPr>
              <a:buFont typeface="Arial" charset="0"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Группа №2</a:t>
            </a:r>
          </a:p>
        </p:txBody>
      </p:sp>
      <p:sp>
        <p:nvSpPr>
          <p:cNvPr id="34819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/>
              <a:t>Медленно переводить взгляд с пола на потолок, не меняя положения головы;</a:t>
            </a:r>
          </a:p>
          <a:p>
            <a:pPr>
              <a:lnSpc>
                <a:spcPct val="90000"/>
              </a:lnSpc>
            </a:pPr>
            <a:r>
              <a:rPr lang="ru-RU"/>
              <a:t>Медленно переводить взгляд вправо, влево и обратно;</a:t>
            </a:r>
          </a:p>
          <a:p>
            <a:pPr>
              <a:lnSpc>
                <a:spcPct val="90000"/>
              </a:lnSpc>
            </a:pPr>
            <a:r>
              <a:rPr lang="ru-RU"/>
              <a:t>Медленно переводить взгляд вправо-вверх, влево-вниз и обратно, потом по другой диагонали;</a:t>
            </a:r>
          </a:p>
          <a:p>
            <a:pPr>
              <a:lnSpc>
                <a:spcPct val="90000"/>
              </a:lnSpc>
            </a:pPr>
            <a:r>
              <a:rPr lang="ru-RU"/>
              <a:t>Делайте круговые движения глазами в одном направлении, затем в другом.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971550" y="981075"/>
            <a:ext cx="7200900" cy="5184775"/>
          </a:xfrm>
          <a:prstGeom prst="rect">
            <a:avLst/>
          </a:prstGeom>
          <a:solidFill>
            <a:schemeClr val="tx1"/>
          </a:solidFill>
          <a:ln w="571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43" name="Line 3"/>
          <p:cNvSpPr>
            <a:spLocks noChangeShapeType="1"/>
          </p:cNvSpPr>
          <p:nvPr/>
        </p:nvSpPr>
        <p:spPr bwMode="auto">
          <a:xfrm>
            <a:off x="971550" y="981075"/>
            <a:ext cx="720725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44" name="Line 4"/>
          <p:cNvSpPr>
            <a:spLocks noChangeShapeType="1"/>
          </p:cNvSpPr>
          <p:nvPr/>
        </p:nvSpPr>
        <p:spPr bwMode="auto">
          <a:xfrm>
            <a:off x="971550" y="981075"/>
            <a:ext cx="7200900" cy="5184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1835150" y="1628775"/>
            <a:ext cx="5473700" cy="3816350"/>
          </a:xfrm>
          <a:prstGeom prst="rect">
            <a:avLst/>
          </a:prstGeom>
          <a:solidFill>
            <a:schemeClr val="tx1"/>
          </a:solidFill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chemeClr val="hlink"/>
              </a:solidFill>
              <a:latin typeface="Arial" charset="0"/>
              <a:cs typeface="Arial" charset="0"/>
            </a:endParaRPr>
          </a:p>
        </p:txBody>
      </p:sp>
      <p:sp>
        <p:nvSpPr>
          <p:cNvPr id="35846" name="Line 6"/>
          <p:cNvSpPr>
            <a:spLocks noChangeShapeType="1"/>
          </p:cNvSpPr>
          <p:nvPr/>
        </p:nvSpPr>
        <p:spPr bwMode="auto">
          <a:xfrm>
            <a:off x="971550" y="981075"/>
            <a:ext cx="7200900" cy="5111750"/>
          </a:xfrm>
          <a:prstGeom prst="line">
            <a:avLst/>
          </a:prstGeom>
          <a:noFill/>
          <a:ln w="57150">
            <a:solidFill>
              <a:srgbClr val="33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47" name="Line 7"/>
          <p:cNvSpPr>
            <a:spLocks noChangeShapeType="1"/>
          </p:cNvSpPr>
          <p:nvPr/>
        </p:nvSpPr>
        <p:spPr bwMode="auto">
          <a:xfrm flipV="1">
            <a:off x="971550" y="981075"/>
            <a:ext cx="7200900" cy="5184775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48" name="Line 8"/>
          <p:cNvSpPr>
            <a:spLocks noChangeShapeType="1"/>
          </p:cNvSpPr>
          <p:nvPr/>
        </p:nvSpPr>
        <p:spPr bwMode="auto">
          <a:xfrm>
            <a:off x="4572000" y="981075"/>
            <a:ext cx="0" cy="5184775"/>
          </a:xfrm>
          <a:prstGeom prst="line">
            <a:avLst/>
          </a:prstGeom>
          <a:noFill/>
          <a:ln w="57150">
            <a:solidFill>
              <a:srgbClr val="99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49" name="Line 9"/>
          <p:cNvSpPr>
            <a:spLocks noChangeShapeType="1"/>
          </p:cNvSpPr>
          <p:nvPr/>
        </p:nvSpPr>
        <p:spPr bwMode="auto">
          <a:xfrm>
            <a:off x="971550" y="3573463"/>
            <a:ext cx="7200900" cy="0"/>
          </a:xfrm>
          <a:prstGeom prst="line">
            <a:avLst/>
          </a:prstGeom>
          <a:noFill/>
          <a:ln w="57150">
            <a:solidFill>
              <a:srgbClr val="99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50" name="AutoShape 10"/>
          <p:cNvSpPr>
            <a:spLocks noChangeArrowheads="1"/>
          </p:cNvSpPr>
          <p:nvPr/>
        </p:nvSpPr>
        <p:spPr bwMode="auto">
          <a:xfrm rot="10800000">
            <a:off x="3779838" y="6021388"/>
            <a:ext cx="400050" cy="287337"/>
          </a:xfrm>
          <a:prstGeom prst="rightArrow">
            <a:avLst>
              <a:gd name="adj1" fmla="val 50000"/>
              <a:gd name="adj2" fmla="val 34807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51" name="AutoShape 11"/>
          <p:cNvSpPr>
            <a:spLocks noChangeArrowheads="1"/>
          </p:cNvSpPr>
          <p:nvPr/>
        </p:nvSpPr>
        <p:spPr bwMode="auto">
          <a:xfrm rot="16200000">
            <a:off x="770732" y="3772694"/>
            <a:ext cx="400050" cy="287337"/>
          </a:xfrm>
          <a:prstGeom prst="rightArrow">
            <a:avLst>
              <a:gd name="adj1" fmla="val 50000"/>
              <a:gd name="adj2" fmla="val 34807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52" name="AutoShape 12"/>
          <p:cNvSpPr>
            <a:spLocks noChangeArrowheads="1"/>
          </p:cNvSpPr>
          <p:nvPr/>
        </p:nvSpPr>
        <p:spPr bwMode="auto">
          <a:xfrm>
            <a:off x="3779838" y="836613"/>
            <a:ext cx="400050" cy="287337"/>
          </a:xfrm>
          <a:prstGeom prst="rightArrow">
            <a:avLst>
              <a:gd name="adj1" fmla="val 50000"/>
              <a:gd name="adj2" fmla="val 34807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53" name="AutoShape 13"/>
          <p:cNvSpPr>
            <a:spLocks noChangeArrowheads="1"/>
          </p:cNvSpPr>
          <p:nvPr/>
        </p:nvSpPr>
        <p:spPr bwMode="auto">
          <a:xfrm rot="5400000">
            <a:off x="7955757" y="3142456"/>
            <a:ext cx="400050" cy="287337"/>
          </a:xfrm>
          <a:prstGeom prst="rightArrow">
            <a:avLst>
              <a:gd name="adj1" fmla="val 50000"/>
              <a:gd name="adj2" fmla="val 34807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54" name="AutoShape 14"/>
          <p:cNvSpPr>
            <a:spLocks noChangeArrowheads="1"/>
          </p:cNvSpPr>
          <p:nvPr/>
        </p:nvSpPr>
        <p:spPr bwMode="auto">
          <a:xfrm rot="10800000">
            <a:off x="3779838" y="1484313"/>
            <a:ext cx="400050" cy="287337"/>
          </a:xfrm>
          <a:prstGeom prst="rightArrow">
            <a:avLst>
              <a:gd name="adj1" fmla="val 50000"/>
              <a:gd name="adj2" fmla="val 34807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55" name="AutoShape 15"/>
          <p:cNvSpPr>
            <a:spLocks noChangeArrowheads="1"/>
          </p:cNvSpPr>
          <p:nvPr/>
        </p:nvSpPr>
        <p:spPr bwMode="auto">
          <a:xfrm rot="16200000">
            <a:off x="7108032" y="3917156"/>
            <a:ext cx="400050" cy="287337"/>
          </a:xfrm>
          <a:prstGeom prst="rightArrow">
            <a:avLst>
              <a:gd name="adj1" fmla="val 50000"/>
              <a:gd name="adj2" fmla="val 34807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56" name="AutoShape 16"/>
          <p:cNvSpPr>
            <a:spLocks noChangeArrowheads="1"/>
          </p:cNvSpPr>
          <p:nvPr/>
        </p:nvSpPr>
        <p:spPr bwMode="auto">
          <a:xfrm>
            <a:off x="4643438" y="5300663"/>
            <a:ext cx="400050" cy="287337"/>
          </a:xfrm>
          <a:prstGeom prst="rightArrow">
            <a:avLst>
              <a:gd name="adj1" fmla="val 50000"/>
              <a:gd name="adj2" fmla="val 34807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57" name="AutoShape 17"/>
          <p:cNvSpPr>
            <a:spLocks noChangeArrowheads="1"/>
          </p:cNvSpPr>
          <p:nvPr/>
        </p:nvSpPr>
        <p:spPr bwMode="auto">
          <a:xfrm rot="5400000">
            <a:off x="1618457" y="2853531"/>
            <a:ext cx="400050" cy="287337"/>
          </a:xfrm>
          <a:prstGeom prst="rightArrow">
            <a:avLst>
              <a:gd name="adj1" fmla="val 50000"/>
              <a:gd name="adj2" fmla="val 34807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58" name="WordArt 18"/>
          <p:cNvSpPr>
            <a:spLocks noChangeArrowheads="1" noChangeShapeType="1" noTextEdit="1"/>
          </p:cNvSpPr>
          <p:nvPr/>
        </p:nvSpPr>
        <p:spPr bwMode="auto">
          <a:xfrm>
            <a:off x="3348038" y="260350"/>
            <a:ext cx="25241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Видеоазимут</a:t>
            </a:r>
          </a:p>
        </p:txBody>
      </p:sp>
      <p:pic>
        <p:nvPicPr>
          <p:cNvPr id="35859" name="Picture 19" descr="MCj0426382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" cy="1016000"/>
          </a:xfrm>
          <a:prstGeom prst="rect">
            <a:avLst/>
          </a:prstGeom>
          <a:noFill/>
        </p:spPr>
      </p:pic>
      <p:pic>
        <p:nvPicPr>
          <p:cNvPr id="35860" name="Picture 20" descr="MCj0435771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0563" y="5738813"/>
            <a:ext cx="833437" cy="1119187"/>
          </a:xfrm>
          <a:prstGeom prst="rect">
            <a:avLst/>
          </a:prstGeom>
          <a:noFill/>
        </p:spPr>
      </p:pic>
      <p:pic>
        <p:nvPicPr>
          <p:cNvPr id="35861" name="Picture 21" descr="MCj0426380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726113"/>
            <a:ext cx="849313" cy="1131887"/>
          </a:xfrm>
          <a:prstGeom prst="rect">
            <a:avLst/>
          </a:prstGeom>
          <a:noFill/>
        </p:spPr>
      </p:pic>
      <p:pic>
        <p:nvPicPr>
          <p:cNvPr id="35862" name="Picture 22" descr="MCj0435833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80400" y="0"/>
            <a:ext cx="863600" cy="1439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00113" y="333375"/>
            <a:ext cx="7343775" cy="1223963"/>
          </a:xfrm>
        </p:spPr>
        <p:txBody>
          <a:bodyPr/>
          <a:lstStyle/>
          <a:p>
            <a:r>
              <a:rPr lang="ru-RU" sz="3600" dirty="0">
                <a:solidFill>
                  <a:srgbClr val="000099"/>
                </a:solidFill>
              </a:rPr>
              <a:t>Проследите за слонёнком!</a:t>
            </a:r>
            <a:r>
              <a:rPr lang="ru-RU" sz="3600" dirty="0">
                <a:solidFill>
                  <a:srgbClr val="FF0000"/>
                </a:solidFill>
              </a:rPr>
              <a:t/>
            </a:r>
            <a:br>
              <a:rPr lang="ru-RU" sz="3600" dirty="0">
                <a:solidFill>
                  <a:srgbClr val="FF0000"/>
                </a:solidFill>
              </a:rPr>
            </a:br>
            <a:endParaRPr lang="ru-RU" sz="2600" dirty="0">
              <a:solidFill>
                <a:srgbClr val="000099"/>
              </a:solidFill>
            </a:endParaRPr>
          </a:p>
        </p:txBody>
      </p:sp>
      <p:graphicFrame>
        <p:nvGraphicFramePr>
          <p:cNvPr id="29699" name="Group 3"/>
          <p:cNvGraphicFramePr>
            <a:graphicFrameLocks noGrp="1"/>
          </p:cNvGraphicFramePr>
          <p:nvPr>
            <p:ph sz="half" idx="1"/>
          </p:nvPr>
        </p:nvGraphicFramePr>
        <p:xfrm>
          <a:off x="1403350" y="1628775"/>
          <a:ext cx="6624638" cy="4968875"/>
        </p:xfrm>
        <a:graphic>
          <a:graphicData uri="http://schemas.openxmlformats.org/drawingml/2006/table">
            <a:tbl>
              <a:tblPr/>
              <a:tblGrid>
                <a:gridCol w="1325563"/>
                <a:gridCol w="1323975"/>
                <a:gridCol w="1325562"/>
                <a:gridCol w="1323975"/>
                <a:gridCol w="1325563"/>
              </a:tblGrid>
              <a:tr h="993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3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3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3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3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9737" name="Picture 41" descr="34m3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916613" y="2395538"/>
            <a:ext cx="792162" cy="788987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5434E-6 L 0.06267 -2.25434E-6 C 0.09062 -2.25434E-6 0.12604 0.03977 0.12604 0.07283 L 0.12604 0.14682 " pathEditMode="relative" rAng="0" ptsTypes="FfFF">
                                      <p:cBhvr>
                                        <p:cTn id="6" dur="3000" fill="hold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605 0.14682 L -0.01666 0.14682 C -0.08038 0.14682 -0.15746 0.18035 -0.15746 0.20879 L -0.15746 0.2733 " pathEditMode="relative" rAng="5400000" ptsTypes="FfFF">
                                      <p:cBhvr>
                                        <p:cTn id="10" dur="2000" fill="hold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00" y="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493 0.30335 L -0.3099 0.30335 C -0.37517 0.30335 -0.45573 0.22843 -0.45573 0.16693 L -0.45573 0.02913 " pathEditMode="relative" rAng="10800000" ptsTypes="FfFF">
                                      <p:cBhvr>
                                        <p:cTn id="14" dur="2000" fill="hold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00" y="-1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9750" y="476250"/>
            <a:ext cx="8154988" cy="947738"/>
          </a:xfrm>
        </p:spPr>
        <p:txBody>
          <a:bodyPr/>
          <a:lstStyle/>
          <a:p>
            <a:r>
              <a:rPr lang="ru-RU" dirty="0">
                <a:solidFill>
                  <a:srgbClr val="000099"/>
                </a:solidFill>
              </a:rPr>
              <a:t>Будь внимателен!</a:t>
            </a:r>
          </a:p>
        </p:txBody>
      </p:sp>
      <p:pic>
        <p:nvPicPr>
          <p:cNvPr id="30724" name="Picture 4" descr="1b1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127875" y="2349500"/>
            <a:ext cx="2016125" cy="1311275"/>
          </a:xfrm>
        </p:spPr>
      </p:pic>
      <p:sp>
        <p:nvSpPr>
          <p:cNvPr id="30723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4103688" y="620713"/>
            <a:ext cx="5040312" cy="800100"/>
          </a:xfrm>
        </p:spPr>
        <p:txBody>
          <a:bodyPr>
            <a:normAutofit lnSpcReduction="10000"/>
          </a:bodyPr>
          <a:lstStyle/>
          <a:p>
            <a:pPr>
              <a:buFont typeface="Arial" charset="0"/>
              <a:buNone/>
            </a:pPr>
            <a:r>
              <a:rPr lang="ru-RU" sz="4800">
                <a:solidFill>
                  <a:srgbClr val="FF3300"/>
                </a:solidFill>
              </a:rPr>
              <a:t>Что пропало?</a:t>
            </a:r>
          </a:p>
        </p:txBody>
      </p:sp>
      <p:pic>
        <p:nvPicPr>
          <p:cNvPr id="30725" name="Picture 5" descr="2c4"/>
          <p:cNvPicPr>
            <a:picLocks noGrp="1" noChangeAspect="1" noChangeArrowheads="1" noCrop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4192588"/>
            <a:ext cx="2176463" cy="1055687"/>
          </a:xfrm>
        </p:spPr>
      </p:pic>
      <p:pic>
        <p:nvPicPr>
          <p:cNvPr id="30726" name="Picture 6" descr="7m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2565400"/>
            <a:ext cx="1566862" cy="2176463"/>
          </a:xfrm>
          <a:prstGeom prst="rect">
            <a:avLst/>
          </a:prstGeom>
          <a:noFill/>
        </p:spPr>
      </p:pic>
      <p:pic>
        <p:nvPicPr>
          <p:cNvPr id="30727" name="Picture 7" descr="8m6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00338" y="4806950"/>
            <a:ext cx="2519362" cy="1624013"/>
          </a:xfrm>
          <a:prstGeom prst="rect">
            <a:avLst/>
          </a:prstGeom>
          <a:noFill/>
        </p:spPr>
      </p:pic>
      <p:pic>
        <p:nvPicPr>
          <p:cNvPr id="30728" name="Picture 8" descr="34m5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59563" y="4941888"/>
            <a:ext cx="1855787" cy="1522412"/>
          </a:xfrm>
          <a:prstGeom prst="rect">
            <a:avLst/>
          </a:prstGeom>
          <a:noFill/>
        </p:spPr>
      </p:pic>
      <p:pic>
        <p:nvPicPr>
          <p:cNvPr id="30729" name="Picture 9" descr="1030000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6013" y="2565400"/>
            <a:ext cx="1862137" cy="181451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77 0.12083 C -0.00434 0.19143 0.00174 0.29028 0.02431 0.28889 C 0.05694 0.28889 0.05937 -0.0419 0.09826 -0.04306 C 0.13333 -0.04306 0.11458 0.24606 0.14826 0.24491 C 0.18351 0.24491 0.16458 0.03542 0.20226 0.03542 C 0.23594 0.03542 0.21736 0.17685 0.2474 0.17685 C 0.27621 0.17685 0.26111 0.06875 0.2875 0.06875 C 0.30243 0.06875 0.30347 0.09815 0.30503 0.12083 " pathEditMode="relative" rAng="0" ptsTypes="ffffffff">
                                      <p:cBhvr>
                                        <p:cTn id="6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00" y="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85185E-6 C -0.00226 -0.02014 -0.00591 -0.0456 -0.01893 -0.05856 C -0.02257 -0.07315 -0.0316 -0.08264 -0.03802 -0.09514 C -0.04236 -0.1037 -0.04966 -0.12014 -0.05591 -0.12523 C -0.06216 -0.13912 -0.07101 -0.15625 -0.08334 -0.1618 C -0.08993 -0.17106 -0.09636 -0.17801 -0.10591 -0.18078 C -0.11129 -0.18796 -0.11997 -0.19213 -0.12726 -0.19514 C -0.14931 -0.20416 -0.1724 -0.20879 -0.19514 -0.21412 C -0.21771 -0.21365 -0.24914 -0.21921 -0.27257 -0.20625 C -0.27848 -0.19884 -0.28629 -0.19815 -0.2941 -0.19514 C -0.3 -0.18981 -0.30834 -0.18796 -0.31546 -0.18565 C -0.32066 -0.18125 -0.325 -0.17824 -0.33091 -0.17615 C -0.33681 -0.17129 -0.3408 -0.16852 -0.34757 -0.16666 C -0.35052 -0.16088 -0.35417 -0.15648 -0.35712 -0.15069 C -0.36059 -0.14352 -0.3632 -0.1375 -0.36789 -0.13171 C -0.36997 -0.12453 -0.37118 -0.11782 -0.37379 -0.11111 C -0.38039 -0.06018 -0.37865 -0.00949 -0.36667 0.03959 C -0.3599 0.10185 -0.3224 0.17037 -0.28351 0.20486 C -0.27639 0.21111 -0.26875 0.21597 -0.26181 0.22222 C -0.254 0.2294 -0.24723 0.24121 -0.23924 0.24769 C -0.21962 0.26343 -0.19723 0.2713 -0.17622 0.28264 C -0.16181 0.29028 -0.14844 0.29954 -0.13334 0.30463 C -0.02066 0.29908 -0.0566 0.33241 -0.03212 0.28588 C -0.03177 0.28403 -0.03143 0.28264 -0.03091 0.28079 C -0.02986 0.27801 -0.02813 0.27593 -0.02726 0.27315 C -0.02223 0.25787 -0.03021 0.27431 -0.02379 0.26204 C -0.02171 0.24607 -0.01667 0.23241 -0.01181 0.2176 C -0.01146 0.20741 -0.01164 0.19722 -0.01059 0.18727 C -0.00973 0.17917 -0.00591 0.16366 -0.00591 0.16366 C -0.00695 0.14028 -0.00382 0.11528 -0.01059 0.09375 C -0.01233 0.08797 -0.01546 0.0831 -0.01789 0.07778 C -0.01858 0.07616 -0.02014 0.07315 -0.02014 0.07315 C -0.02396 0.05278 -0.03681 0.04213 -0.04879 0.03033 C -0.05608 0.02269 -0.04792 0.02685 -0.05712 0.02361 C -0.06216 0.01713 -0.06962 0.01435 -0.07622 0.01111 C -0.08577 0.00648 -0.09514 0.00116 -0.10469 -0.00301 C -0.11302 -0.00671 -0.12136 -0.0074 -0.12969 -0.01111 C -0.14323 -0.01041 -0.15903 -0.01805 -0.17014 -0.00787 C -0.17136 -0.00671 -0.17153 -0.0044 -0.17257 -0.00301 C -0.17796 0.00417 -0.19046 0.01551 -0.19757 0.0176 C -0.20122 0.02547 -0.20469 0.03496 -0.20955 0.04121 C -0.21094 0.04977 -0.21598 0.0588 -0.22136 0.06366 C -0.22327 0.0713 -0.22952 0.08079 -0.23334 0.08727 C -0.23507 0.09398 -0.23785 0.09815 -0.24167 0.10324 C -0.24896 0.12315 -0.25452 0.14213 -0.26424 0.16042 C -0.26632 0.17732 -0.26875 0.18982 -0.27014 0.2081 C -0.26806 0.23681 -0.2625 0.2713 -0.24636 0.29213 C -0.24184 0.30648 -0.2375 0.31736 -0.22726 0.32547 C -0.225 0.34213 -0.21337 0.34838 -0.20348 0.35718 C -0.19584 0.36389 -0.1908 0.37431 -0.18334 0.38079 C -0.17657 0.38681 -0.16823 0.39167 -0.16181 0.39815 C -0.15868 0.40139 -0.15643 0.40602 -0.15348 0.40949 C -0.1474 0.41597 -0.1408 0.42199 -0.13455 0.42871 C -0.11337 0.45023 -0.09011 0.47037 -0.06789 0.49028 C -0.05677 0.50047 -0.05052 0.51227 -0.03802 0.51922 C -0.01841 0.52963 -0.004 0.53287 0.01666 0.53496 C 0.03055 0.52824 0.02465 0.5331 0.02864 0.51736 C 0.03142 0.48079 0.03194 0.44931 0.02864 0.41088 C 0.02812 0.40602 0.02517 0.40185 0.02378 0.39676 C 0.01718 0.37523 0.01302 0.36852 0.00364 0.34931 C 0.00191 0.3456 0.00173 0.34144 4.16667E-6 0.33797 C -0.00157 0.33519 -0.00417 0.33426 -0.00591 0.33148 C -0.01268 0.32153 -0.01893 0.31135 -0.02622 0.30139 C -0.03195 0.29398 -0.02986 0.2926 -0.03681 0.28588 C -0.04497 0.27801 -0.05625 0.27801 -0.06546 0.27315 C -0.08785 0.26158 -0.11285 0.26042 -0.13681 0.25718 C -0.16823 0.24653 -0.18941 0.25162 -0.22639 0.25255 C -0.22865 0.25347 -0.23091 0.2551 -0.23334 0.25556 C -0.23924 0.25672 -0.24532 0.25556 -0.25122 0.25718 C -0.25313 0.25764 -0.25417 0.26065 -0.25591 0.26204 C -0.25938 0.26389 -0.26302 0.26482 -0.26667 0.26667 C -0.27761 0.27801 -0.29046 0.28588 -0.30122 0.29815 C -0.31407 0.31273 -0.32587 0.32153 -0.34063 0.33334 C -0.34219 0.33472 -0.34323 0.33704 -0.34514 0.33797 C -0.35243 0.3419 -0.36945 0.34422 -0.37726 0.34607 C -0.3915 0.34468 -0.40643 0.34699 -0.42014 0.34144 C -0.42778 0.33797 -0.43264 0.32963 -0.44046 0.32685 C -0.45591 0.31273 -0.46823 0.29051 -0.47726 0.26806 C -0.48195 0.25672 -0.48455 0.24398 -0.49046 0.23334 C -0.4941 0.19908 -0.50087 0.15602 -0.48559 0.12547 C -0.48438 0.11806 -0.48212 0.11227 -0.48091 0.10486 C -0.48004 0.09283 -0.47952 0.08264 -0.47622 0.07153 C -0.47361 0.04468 -0.47292 0.03797 -0.47622 0.00324 C -0.479 -0.02662 -0.50209 -0.05555 -0.52379 -0.0618 C -0.53004 -0.06365 -0.53646 -0.06389 -0.54289 -0.06504 C -0.54879 -0.06458 -0.55486 -0.06504 -0.56059 -0.06342 C -0.56997 -0.06111 -0.57796 -0.05139 -0.58802 -0.04907 C -0.59375 -0.04352 -0.59948 -0.03912 -0.60591 -0.03495 C -0.61389 -0.01713 -0.60382 -0.03588 -0.61789 -0.02222 C -0.63594 -0.0044 -0.6066 -0.02291 -0.63091 -0.00949 C -0.64445 0.00857 -0.63802 0.00278 -0.64879 0.01111 C -0.65625 0.02847 -0.64775 0.01135 -0.65712 0.02361 C -0.66216 0.03056 -0.66233 0.03704 -0.66789 0.04445 C -0.67014 0.05394 -0.67292 0.06273 -0.67622 0.07153 C -0.679 0.10093 -0.68316 0.08797 -0.67848 0.13658 C -0.67743 0.14838 -0.67188 0.15857 -0.66893 0.16991 C -0.66858 0.17477 -0.66858 0.17963 -0.66789 0.18426 C -0.66736 0.1875 -0.6658 0.19051 -0.66546 0.19375 C -0.66111 0.22732 -0.66736 0.20093 -0.66181 0.22222 C -0.65868 0.25139 -0.65764 0.28635 -0.67379 0.3081 C -0.67587 0.31597 -0.68091 0.32153 -0.68559 0.32685 C -0.69271 0.33519 -0.69931 0.34514 -0.70834 0.34931 C -0.71181 0.35255 -0.71493 0.35533 -0.71893 0.35718 C -0.72153 0.3625 -0.72136 0.36019 -0.72136 0.36343 " pathEditMode="relative" ptsTypes="fffffffffffffffffffffffffffffffffffffffffffffffffffffffffffffffffffffffffffffffffffffffffffffffffffffffA">
                                      <p:cBhvr>
                                        <p:cTn id="14" dur="2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7.40741E-7 C -0.0099 0.00139 -0.01684 0.00532 -0.02622 0.00787 C -0.03334 0.01412 -0.03837 0.01528 -0.04636 0.01898 C -0.05469 0.02732 -0.06615 0.02847 -0.07622 0.03009 C -0.09445 0.0331 -0.11268 0.03519 -0.1309 0.03796 C -0.16077 0.04792 -0.19219 0.03912 -0.22257 0.03796 C -0.23524 0.03357 -0.24028 0.03333 -0.25 0.02523 C -0.2533 0.01296 -0.24844 0.02732 -0.25469 0.01898 C -0.25608 0.01713 -0.26024 0.0081 -0.26181 0.00463 C -0.26111 7.40741E-7 -0.26024 -0.01111 -0.25712 -0.01597 C -0.2533 -0.02176 -0.25122 -0.02014 -0.24636 -0.02384 C -0.24045 -0.02824 -0.23698 -0.03773 -0.2309 -0.04143 C -0.22761 -0.04352 -0.22379 -0.04352 -0.22014 -0.04444 C -0.19028 -0.06898 -0.1375 -0.04213 -0.10243 -0.03657 C -0.07882 -0.02893 -0.05399 -0.02245 -0.02969 -0.01921 C -0.00781 -0.02014 0.01406 -0.01991 0.03576 -0.02222 C 0.04496 -0.02315 0.06319 -0.0287 0.06319 -0.0287 C 0.07344 -0.03611 0.08351 -0.0419 0.09288 -0.05093 C 0.09913 -0.05694 0.11198 -0.06829 0.11198 -0.06829 C 0.11545 -0.07685 0.1191 -0.08518 0.12257 -0.09375 C 0.1243 -0.09768 0.12847 -0.09838 0.1309 -0.10162 C 0.13455 -0.10648 0.13767 -0.1118 0.14045 -0.11759 C 0.14861 -0.13426 0.15451 -0.15139 0.16198 -0.16829 C 0.16423 -0.18426 0.16632 -0.19051 0.16198 -0.2081 C 0.16128 -0.21065 0.15851 -0.21088 0.15712 -0.21273 C 0.14653 -0.22685 0.13403 -0.24768 0.12031 -0.25555 C 0.1092 -0.26204 0.09705 -0.26597 0.08698 -0.27477 C 0.08212 -0.27893 0.07778 -0.28426 0.07257 -0.28727 C 0.05868 -0.29537 0.04253 -0.29977 0.02864 -0.3081 C 0.02014 -0.31319 -0.01285 -0.33981 -0.02379 -0.34143 C -0.03559 -0.34329 -0.04757 -0.34352 -0.05955 -0.34444 C -0.07743 -0.34884 -0.09497 -0.34861 -0.11302 -0.34444 C -0.12813 -0.3331 -0.14184 -0.31829 -0.1559 -0.30486 C -0.17257 -0.28912 -0.14983 -0.30393 -0.17014 -0.29213 C -0.17847 -0.2787 -0.18646 -0.27569 -0.19757 -0.26667 C -0.2125 -0.25463 -0.22431 -0.24305 -0.23924 -0.23171 C -0.25261 -0.22176 -0.24306 -0.22616 -0.2559 -0.21273 C -0.27084 -0.19722 -0.2875 -0.1831 -0.30347 -0.16991 C -0.31754 -0.15833 -0.32448 -0.13634 -0.34167 -0.13171 C -0.3474 -0.12083 -0.35608 -0.11528 -0.36424 -0.1081 C -0.37535 -0.09838 -0.36215 -0.1088 -0.375 -0.09537 C -0.38212 -0.08796 -0.3941 -0.08542 -0.40243 -0.08102 C -0.41268 -0.07569 -0.42292 -0.06991 -0.43334 -0.06505 C -0.44063 -0.05787 -0.4507 -0.05579 -0.45955 -0.05255 C -0.47257 -0.04051 -0.48993 -0.04954 -0.50469 -0.05393 C -0.50972 -0.0588 -0.51563 -0.06273 -0.52014 -0.06829 C -0.52344 -0.07222 -0.52969 -0.08102 -0.52969 -0.08102 C -0.53004 -0.08264 -0.53004 -0.08449 -0.5309 -0.08588 C -0.53177 -0.08727 -0.53386 -0.08727 -0.53455 -0.08889 C -0.53698 -0.09468 -0.53681 -0.10185 -0.53802 -0.1081 C -0.5375 -0.13218 -0.54549 -0.16782 -0.52743 -0.18264 C -0.52084 -0.19514 -0.50486 -0.19907 -0.4941 -0.20162 C -0.48195 -0.20972 -0.4684 -0.20949 -0.4559 -0.21597 C -0.44028 -0.22407 -0.42274 -0.23287 -0.40834 -0.24444 C -0.39861 -0.25208 -0.39236 -0.26435 -0.38334 -0.27315 C -0.38212 -0.27685 -0.38125 -0.28079 -0.37969 -0.28426 C -0.37813 -0.28773 -0.375 -0.29005 -0.37379 -0.29375 C -0.37066 -0.30278 -0.36962 -0.31296 -0.36667 -0.32222 C -0.36528 -0.35185 -0.36354 -0.36227 -0.37014 -0.39537 C -0.37084 -0.39907 -0.37465 -0.40023 -0.37622 -0.40324 C -0.37865 -0.40764 -0.37952 -0.41343 -0.38212 -0.41759 C -0.38472 -0.42199 -0.38906 -0.4243 -0.39167 -0.4287 C -0.40816 -0.45579 -0.41129 -0.47454 -0.43577 -0.49051 C -0.4467 -0.50718 -0.44861 -0.50718 -0.46302 -0.51597 C -0.48524 -0.52963 -0.47865 -0.52917 -0.5059 -0.53333 C -0.54045 -0.53218 -0.56823 -0.53032 -0.60122 -0.52222 C -0.61875 -0.5125 -0.63507 -0.49838 -0.65347 -0.49213 C -0.65677 -0.48634 -0.65903 -0.48194 -0.66424 -0.4794 C -0.66893 -0.4618 -0.66893 -0.46551 -0.67136 -0.44143 C -0.66997 -0.42268 -0.67431 -0.3875 -0.6559 -0.3794 C -0.65365 -0.37106 -0.65643 -0.37778 -0.65 -0.37153 C -0.64149 -0.36319 -0.64167 -0.36204 -0.62969 -0.36204 " pathEditMode="relative" ptsTypes="fffffffffffffffffffffffffffffffffffffffffffffffffffffffffffffffffffffffA">
                                      <p:cBhvr>
                                        <p:cTn id="16" dur="2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5.18519E-6 C -0.00764 0.00626 -0.01875 0.01251 -0.02743 0.01413 C -0.0349 0.01552 -0.05 0.01737 -0.05 0.01737 C -0.06823 0.01621 -0.08663 0.01644 -0.10486 0.01413 C -0.11042 0.01343 -0.11771 0.0051 -0.12379 0.00302 C -0.13125 -0.00254 -0.14531 -0.01203 -0.15 -0.02083 C -0.15191 -0.0243 -0.15313 -0.02846 -0.15486 -0.03194 C -0.15764 -0.05232 -0.16007 -0.04421 -0.1559 -0.07476 C -0.15122 -0.10925 -0.13993 -0.12337 -0.11545 -0.1287 C -0.09983 -0.13194 -0.08142 -0.13749 -0.06545 -0.13819 C -0.02413 -0.14004 0.01701 -0.14027 0.05833 -0.14143 C 0.06719 -0.14513 0.07656 -0.14837 0.08576 -0.15092 C 0.09722 -0.16226 0.08212 -0.14837 0.09878 -0.15879 C 0.10052 -0.15995 0.10173 -0.16249 0.10347 -0.16365 C 0.10851 -0.16712 0.11389 -0.17013 0.1191 -0.17314 C 0.12187 -0.17476 0.12743 -0.17777 0.12743 -0.17777 C 0.13385 -0.18888 0.14236 -0.19467 0.15121 -0.20323 C 0.16285 -0.21434 0.17205 -0.22476 0.18212 -0.23819 C 0.19739 -0.25856 0.20521 -0.28633 0.2191 -0.30809 C 0.22135 -0.32268 0.22413 -0.33541 0.22847 -0.3493 C 0.22951 -0.36458 0.23212 -0.37708 0.23333 -0.39212 C 0.23194 -0.41735 0.23437 -0.43518 0.22378 -0.45416 C 0.21996 -0.47916 0.19444 -0.50717 0.17847 -0.51758 C 0.15868 -0.54397 0.18108 -0.5162 0.1618 -0.53495 C 0.14531 -0.55115 0.13941 -0.55786 0.11788 -0.56203 C 0.10642 -0.56944 0.09913 -0.57059 0.08576 -0.57314 C 0.07656 -0.57268 0.06753 -0.57245 0.05833 -0.57152 C 0.04618 -0.57036 0.04062 -0.54745 0.03212 -0.53981 C 0.02882 -0.52661 0.03038 -0.53356 0.02743 -0.51921 C 0.02778 -0.50393 0.02847 -0.47314 0.02847 -0.47314 " pathEditMode="relative" ptsTypes="fffffffffffffffffffffffffffffA">
                                      <p:cBhvr>
                                        <p:cTn id="18" dur="2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81481E-6 C -0.00139 -0.01806 -0.00122 -0.04167 -0.00712 -0.0588 C -0.00677 -0.09306 -0.00712 -0.12755 -0.00608 -0.16181 C -0.00591 -0.16505 -0.00434 -0.16806 -0.00365 -0.1713 C -0.00104 -0.18472 -0.00382 -0.20417 0.0059 -0.21273 C 0.00764 -0.22384 0.01163 -0.23241 0.01666 -0.2412 C 0.01892 -0.25903 0.0151 -0.24375 0.02378 -0.25556 C 0.03073 -0.26505 0.02378 -0.26157 0.0309 -0.26829 C 0.03715 -0.27407 0.04323 -0.27569 0.05 -0.2794 C 0.05712 -0.27732 0.06458 -0.27639 0.07135 -0.27292 C 0.07691 -0.27014 0.08993 -0.25463 0.09392 -0.25069 C 0.11354 -0.23102 0.13177 -0.20857 0.15225 -0.19051 C 0.1842 -0.1625 0.22517 -0.14213 0.26302 -0.13657 C 0.29114 -0.12801 0.27725 -0.13079 0.30468 -0.12847 C 0.31788 -0.12546 0.33073 -0.12176 0.34392 -0.11898 C 0.35989 -0.12107 0.37587 -0.12222 0.39166 -0.12546 C 0.40121 -0.12732 0.41198 -0.13727 0.42135 -0.1412 C 0.425 -0.14444 0.42882 -0.14699 0.43212 -0.15069 C 0.43524 -0.15394 0.43715 -0.1588 0.44045 -0.16181 C 0.46649 -0.18588 0.43611 -0.14861 0.46059 -0.1794 C 0.47847 -0.20185 0.49253 -0.23171 0.50468 -0.26019 C 0.50625 -0.27292 0.5085 -0.28357 0.50955 -0.29676 C 0.5085 -0.30671 0.50885 -0.31713 0.50712 -0.32685 C 0.50607 -0.33241 0.49861 -0.33889 0.49514 -0.3412 C 0.47812 -0.35278 0.4743 -0.35556 0.45347 -0.3588 C 0.43003 -0.3581 0.40451 -0.3669 0.38333 -0.35394 C 0.35573 -0.33704 0.40729 -0.3588 0.37014 -0.34444 C 0.36475 -0.33889 0.36024 -0.33241 0.35468 -0.32685 C 0.35347 -0.32361 0.35278 -0.32014 0.35121 -0.31736 C 0.34948 -0.31435 0.34635 -0.31296 0.34514 -0.30949 C 0.34236 -0.30208 0.34166 -0.29329 0.33923 -0.28565 C 0.33194 -0.26319 0.32291 -0.23982 0.31892 -0.21574 C 0.31684 -0.20278 0.31597 -0.18935 0.31423 -0.17616 C 0.31458 -0.14653 0.31441 -0.1169 0.31545 -0.08727 C 0.31562 -0.08403 0.31736 -0.08102 0.31788 -0.07778 C 0.32066 -0.06273 0.32135 -0.03171 0.32135 -0.03171 C 0.32014 -0.02176 0.31979 -0.01134 0.31788 -0.00162 C 0.31684 0.00324 0.31302 0.00579 0.31059 0.00949 C 0.30278 0.0213 0.28524 0.03565 0.27378 0.03819 C 0.26319 0.04421 0.25659 0.04768 0.24514 0.04931 C 0.21909 0.05741 0.19236 0.05787 0.17621 0.0287 C 0.17361 0.01181 0.16718 -0.00278 0.16302 -0.01898 C 0.16701 -0.07245 0.16927 -0.11713 0.20833 -0.14282 C 0.22014 -0.16088 0.23524 -0.17083 0.24878 -0.18565 C 0.25173 -0.18889 0.25833 -0.19653 0.2618 -0.19838 C 0.26649 -0.20069 0.27135 -0.20162 0.27621 -0.20324 C 0.28732 -0.21157 0.28298 -0.20995 0.29757 -0.21273 C 0.30677 -0.21458 0.325 -0.21736 0.325 -0.21736 C 0.33333 -0.21551 0.34236 -0.21597 0.35 -0.21111 C 0.36267 -0.20324 0.37743 -0.19259 0.38923 -0.18241 C 0.4 -0.17315 0.39479 -0.17269 0.4059 -0.16505 C 0.45243 -0.13287 0.40555 -0.16713 0.43541 -0.14907 C 0.4401 -0.1463 0.44409 -0.14167 0.44878 -0.13958 C 0.45764 -0.13565 0.46701 -0.13519 0.47621 -0.13333 C 0.5059 -0.12685 0.5342 -0.11921 0.56423 -0.11435 C 0.57066 -0.11343 0.58333 -0.11111 0.58333 -0.11111 C 0.60434 -0.11319 0.62552 -0.11412 0.64635 -0.11736 C 0.67118 -0.1213 0.69236 -0.14306 0.71545 -0.15394 C 0.72639 -0.16875 0.73628 -0.18032 0.75 -0.19051 C 0.76302 -0.21204 0.77257 -0.23912 0.7868 -0.2588 C 0.79149 -0.27269 0.79357 -0.28634 0.79878 -0.3 C 0.8 -0.32407 0.80555 -0.35625 0.79392 -0.37616 C 0.7908 -0.39954 0.77378 -0.41366 0.75712 -0.41736 C 0.72864 -0.43634 0.69357 -0.4213 0.6618 -0.4206 C 0.65486 -0.41644 0.64739 -0.41389 0.64045 -0.40949 C 0.63784 -0.40787 0.63593 -0.40486 0.63333 -0.40324 C 0.62205 -0.3963 0.62378 -0.40162 0.61423 -0.39213 C 0.6033 -0.38125 0.59861 -0.37431 0.58923 -0.36181 C 0.58732 -0.35926 0.58698 -0.35532 0.58559 -0.35232 C 0.58073 -0.3419 0.57552 -0.33194 0.57014 -0.32222 C 0.56649 -0.31551 0.55937 -0.30162 0.55937 -0.30162 C 0.55694 -0.2713 0.5434 -0.24236 0.53455 -0.21435 C 0.52604 -0.18704 0.51857 -0.15926 0.51059 -0.13171 C 0.50399 -0.10903 0.50087 -0.09074 0.49045 -0.0713 C 0.48593 -0.04514 0.47587 -0.02639 0.46406 -0.00463 C 0.45764 0.00741 0.45208 0.01991 0.44392 0.03009 C 0.44149 0.04143 0.44496 0.0287 0.43923 0.03819 C 0.43854 0.03935 0.43854 0.04143 0.43802 0.04282 C 0.43472 0.04931 0.43107 0.05602 0.42604 0.06042 C 0.42448 0.06389 0.42187 0.06643 0.42014 0.06991 C 0.41944 0.0713 0.41962 0.07338 0.41892 0.07454 C 0.41805 0.07569 0.41649 0.07569 0.41545 0.07616 C 0.41232 0.08241 0.40972 0.08403 0.40468 0.08727 C 0.39982 0.09699 0.3908 0.10532 0.38212 0.10787 C 0.3809 0.10949 0.37986 0.11134 0.37847 0.11273 C 0.37743 0.11366 0.37587 0.11319 0.375 0.11435 C 0.37413 0.11551 0.37465 0.11782 0.37378 0.11898 C 0.37239 0.12083 0.36753 0.12292 0.36545 0.12384 C 0.36389 0.12708 0.36128 0.12963 0.36059 0.13333 C 0.35989 0.1375 0.35989 0.14213 0.35833 0.14606 C 0.35764 0.14745 0.35468 0.14768 0.35468 0.14768 " pathEditMode="relative" ptsTypes="ffffffffffffffffffffffffffffffffffffffffffffffffffffffffffffffffffffffffffffffffffffffffffA">
                                      <p:cBhvr>
                                        <p:cTn id="20" dur="2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0" y="1767015"/>
            <a:ext cx="9144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3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белый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ухудшает настроение, вселяет не совсем ответственное отношение ко всему;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3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чёрный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в небольшой дозе сосредотачивает внимание, в большой – вызывает мрачные мысли;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3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красный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возбуждает, раздражает;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3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400" b="0" i="0" u="sng" strike="noStrike" cap="none" normalizeH="0" baseline="0" dirty="0" err="1" smtClean="0">
                <a:ln>
                  <a:noFill/>
                </a:ln>
                <a:solidFill>
                  <a:srgbClr val="3366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голубой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 ухудшает настроение;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3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00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зелёный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улучшает настроение, успокаивает;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3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жёлтый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тёплый и весёлый, создаёт хорошее настроение.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3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99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коричневый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в сочетании с яркими цветами создаёт уют, без  сочетания указанных цветов усиливает дискомфорт, сужает кругозор, вызывает печаль, сон, депрессию.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48788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2359124"/>
            <a:ext cx="9144000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6302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Учитель:           Прозвенел звонок,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6302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Начинается урок,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6302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Вот дневник, а вот тетрадка,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6302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А настроение?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6302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Дети:                В порядке!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6302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060848"/>
            <a:ext cx="79928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Некоторые приёмы </a:t>
            </a:r>
            <a:r>
              <a:rPr lang="ru-RU" sz="6000" b="1" dirty="0" err="1" smtClean="0">
                <a:solidFill>
                  <a:srgbClr val="FF0000"/>
                </a:solidFill>
              </a:rPr>
              <a:t>самомассажа</a:t>
            </a:r>
            <a:r>
              <a:rPr lang="ru-RU" sz="6000" b="1" dirty="0" smtClean="0">
                <a:solidFill>
                  <a:srgbClr val="FF0000"/>
                </a:solidFill>
              </a:rPr>
              <a:t>, точечный массаж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Точечный массаж помогает: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7030A0"/>
                </a:solidFill>
              </a:rPr>
              <a:t>Проводить профилактику простудных заболеваний;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7030A0"/>
                </a:solidFill>
              </a:rPr>
              <a:t>Закаливание детей;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7030A0"/>
                </a:solidFill>
              </a:rPr>
              <a:t>Научить детей расслабляться, освобождаться от стрессов, перенапряжения;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7030A0"/>
                </a:solidFill>
              </a:rPr>
              <a:t>Обучить навыкам проведения точечного массажа.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4" name="Picture 4" descr="http://im6-tub.yandex.net/i?id=160481290-08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lum bright="11000" contrast="-3000"/>
          </a:blip>
          <a:srcRect/>
          <a:stretch>
            <a:fillRect/>
          </a:stretch>
        </p:blipFill>
        <p:spPr bwMode="auto">
          <a:xfrm>
            <a:off x="6786578" y="5286388"/>
            <a:ext cx="2114556" cy="13716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579499"/>
            <a:ext cx="91440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32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Массаж обладает расслабляющим действием и облегчает перенапряжение в любое время.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325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лицо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325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Закройте глаза и поглаживайте лицо ладонью. Ведите её от центра лба к вискам – 3 раза, от носа по скулам – 3 раза и ото рта по линии челюсти тоже 3 раза.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653150"/>
            <a:ext cx="91440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325" algn="l"/>
              </a:tabLst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голова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325" algn="l"/>
              </a:tabLst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Переберите волосы руками, мягко потянув все корни.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325" algn="l"/>
              </a:tabLst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Проделайте это по всей голове в умеренном темпе.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0" y="-234532"/>
            <a:ext cx="9144000" cy="683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325" algn="l"/>
              </a:tabLst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руки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325" algn="l"/>
              </a:tabLst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Выполняйте плоское поглаживание руки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325" algn="l"/>
              </a:tabLst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 запястья к плечу,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325" algn="l"/>
              </a:tabLst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затем вокруг плечевого сустава и 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325" algn="l"/>
              </a:tabLst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более легко,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325" algn="l"/>
              </a:tabLst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вниз до исходного положения.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325" algn="l"/>
              </a:tabLst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Повторите 3 раза.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-1006085"/>
            <a:ext cx="8964488" cy="840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325" algn="l"/>
              </a:tabLst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ноги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325" algn="l"/>
              </a:tabLst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Сложите руки в кулаки и постукивайте по верхней и внешней поверхности бедра.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325" algn="l"/>
              </a:tabLst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Ударять  кулаком по бедру надо слегка. Массировать в течение 20-30 секунд.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4325" algn="l"/>
              </a:tabLst>
            </a:pP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 descr="strfa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57200"/>
            <a:ext cx="7920880" cy="640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Маша\1283876325_2010-09-07_164406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4071966" cy="571500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7" name="Picture 3" descr="C:\Маша\1283876497_2010-09-07_202005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85728"/>
            <a:ext cx="4000500" cy="571500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F:\фото\DSC025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Documents and Settings\Aida\Рабочий стол\НОвая ГРАФИКА сборник\КАРТИНКИ СБОРНИК_ школьные\__Flo1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60848"/>
            <a:ext cx="964704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762000" y="1143000"/>
            <a:ext cx="7696200" cy="1470025"/>
          </a:xfrm>
        </p:spPr>
        <p:txBody>
          <a:bodyPr/>
          <a:lstStyle/>
          <a:p>
            <a:r>
              <a:rPr lang="ru-RU" sz="4800" b="1" dirty="0" smtClean="0"/>
              <a:t>Упражнения для кистей рук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b="1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1988840"/>
            <a:ext cx="5715000" cy="5044008"/>
          </a:xfrm>
        </p:spPr>
        <p:txBody>
          <a:bodyPr rtlCol="0">
            <a:noAutofit/>
          </a:bodyPr>
          <a:lstStyle/>
          <a:p>
            <a:pPr algn="l"/>
            <a:r>
              <a:rPr lang="ru-RU" sz="2400" b="1" dirty="0" smtClean="0">
                <a:solidFill>
                  <a:schemeClr val="tx1">
                    <a:lumMod val="50000"/>
                  </a:schemeClr>
                </a:solidFill>
              </a:rPr>
              <a:t>Дети много и долго пишут на уроках в школе. И даже в старших классах одни учащиеся ощущают дискомфорт в мышцах доминантной руки,  другие  — утомление и даже переутомление мышц,  как результат их слабости или вялости, что выражается в затекании кисти или пальцев, удерживающих ручку, в легком онемении их, возникновении тремора (дрожания), приводящего к написанию вибрирующих линий букв, цифр и т.д.</a:t>
            </a:r>
            <a:endParaRPr lang="ru-RU" sz="2400" b="1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2053" name="Picture 3" descr="H:\Documents and Settings\Aida\Рабочий стол\НОвая ГРАФИКА сборник\КАРТИНКИ СБОРНИК_ школьные\flow5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5834063"/>
            <a:ext cx="1023937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4" descr="H:\Documents and Settings\Aida\Рабочий стол\НОвая ГРАФИКА сборник\КАРТИНКИ СБОРНИК_ школьные\flow5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13" y="428625"/>
            <a:ext cx="6667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5" descr="H:\Documents and Settings\Aida\Рабочий стол\НОвая ГРАФИКА сборник\КАРТИНКИ СБОРНИК_ школьные\flow5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3438" y="2590800"/>
            <a:ext cx="690562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6" descr="H:\Documents and Settings\Aida\Рабочий стол\НОвая ГРАФИКА сборник\КАРТИНКИ СБОРНИК_ школьные\flow5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8" y="0"/>
            <a:ext cx="690562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738735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7030A0"/>
                </a:solidFill>
              </a:rPr>
              <a:t>Дыхательные упражнения</a:t>
            </a:r>
            <a:br>
              <a:rPr lang="ru-RU" sz="5400" dirty="0" smtClean="0">
                <a:solidFill>
                  <a:srgbClr val="7030A0"/>
                </a:solidFill>
              </a:rPr>
            </a:br>
            <a:endParaRPr lang="ru-RU" sz="5400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Пальчиковые игры могут помочь: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solidFill>
                  <a:srgbClr val="7030A0"/>
                </a:solidFill>
              </a:rPr>
              <a:t>Подготовить руку к письму;</a:t>
            </a:r>
          </a:p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solidFill>
                  <a:srgbClr val="7030A0"/>
                </a:solidFill>
              </a:rPr>
              <a:t>Развить внимание, терпение;</a:t>
            </a:r>
          </a:p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solidFill>
                  <a:srgbClr val="7030A0"/>
                </a:solidFill>
              </a:rPr>
              <a:t>Стимулировать фантазию;</a:t>
            </a:r>
          </a:p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solidFill>
                  <a:srgbClr val="7030A0"/>
                </a:solidFill>
              </a:rPr>
              <a:t>Активизировать работу мозга;</a:t>
            </a:r>
          </a:p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solidFill>
                  <a:srgbClr val="7030A0"/>
                </a:solidFill>
              </a:rPr>
              <a:t>Научиться управлять своим телом.</a:t>
            </a:r>
            <a:endParaRPr lang="ru-RU" sz="4000" b="1" dirty="0">
              <a:solidFill>
                <a:srgbClr val="7030A0"/>
              </a:solidFill>
            </a:endParaRPr>
          </a:p>
        </p:txBody>
      </p:sp>
      <p:pic>
        <p:nvPicPr>
          <p:cNvPr id="6" name="Picture 4" descr="http://im6-tub.yandex.net/i?id=160481290-08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lum bright="11000" contrast="-3000"/>
          </a:blip>
          <a:srcRect/>
          <a:stretch>
            <a:fillRect/>
          </a:stretch>
        </p:blipFill>
        <p:spPr bwMode="auto">
          <a:xfrm>
            <a:off x="7029444" y="5357826"/>
            <a:ext cx="2114556" cy="1500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44562"/>
          </a:xfrm>
        </p:spPr>
        <p:txBody>
          <a:bodyPr/>
          <a:lstStyle/>
          <a:p>
            <a:r>
              <a:rPr lang="ru-RU" b="1" dirty="0" smtClean="0"/>
              <a:t>Птичка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A32855-20D6-4A51-9903-BE0727362DE4}" type="datetime1">
              <a:rPr lang="ru-RU" smtClean="0">
                <a:solidFill>
                  <a:srgbClr val="990000">
                    <a:tint val="75000"/>
                  </a:srgbClr>
                </a:solidFill>
              </a:rPr>
              <a:pPr>
                <a:defRPr/>
              </a:pPr>
              <a:t>13.02.2013</a:t>
            </a:fld>
            <a:endParaRPr lang="ru-RU">
              <a:solidFill>
                <a:srgbClr val="990000">
                  <a:tint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56A0DD-1ECA-4C5C-AB29-5773288BF96A}" type="slidenum">
              <a:rPr lang="ru-RU" smtClean="0">
                <a:solidFill>
                  <a:srgbClr val="990000">
                    <a:tint val="75000"/>
                  </a:srgbClr>
                </a:solidFill>
              </a:rPr>
              <a:pPr>
                <a:defRPr/>
              </a:pPr>
              <a:t>41</a:t>
            </a:fld>
            <a:endParaRPr lang="ru-RU">
              <a:solidFill>
                <a:srgbClr val="990000">
                  <a:tint val="75000"/>
                </a:srgbClr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5562600" y="762000"/>
            <a:ext cx="3276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Вариант 2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Учитель предлагает детям показать, как курочка клюет зёрнышки.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5334000" y="2209800"/>
            <a:ext cx="3505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Вариант 3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Упражнение направлено на развитие свободного движения указательного пальца. Подушечки большого и среднего пальца прижаты друг к другу. Дети несколько раз поднимают средний палец вверх. Безымянный палец и мизинец прижаты к ладони. Учитель предлагает детям показать, как «у птички открывается клювик».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4929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228600" y="672001"/>
            <a:ext cx="5105400" cy="6130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Вариант 1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упражнение служит для развития мышц кисти. Дети соединяют большой и средний палец, а сверху кладут указательный, словно держат ручку. Во время выполнения упражнения работает только кисть. Дети движениями кисти вверх-вниз, </a:t>
            </a:r>
            <a:r>
              <a:rPr kumimoji="0" lang="ru-RU" sz="1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влево-вправо</a:t>
            </a: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отвечают на вопросы.</a:t>
            </a:r>
          </a:p>
          <a:p>
            <a:pPr>
              <a:buNone/>
            </a:pP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800" dirty="0" smtClean="0"/>
              <a:t> - Птичка хочет есть?</a:t>
            </a:r>
          </a:p>
          <a:p>
            <a:pPr>
              <a:buNone/>
            </a:pPr>
            <a:r>
              <a:rPr lang="ru-RU" sz="1800" i="1" dirty="0" smtClean="0"/>
              <a:t>       Движением кисти вверх-вниз дети отвечают: «Да».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       - Птичка хочет пить?</a:t>
            </a:r>
          </a:p>
          <a:p>
            <a:pPr>
              <a:buNone/>
            </a:pPr>
            <a:r>
              <a:rPr lang="ru-RU" sz="1800" i="1" dirty="0" smtClean="0"/>
              <a:t>       Движением кисти вверх-вниз дети отвечают: «Да».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       - Птичка хочет спать?</a:t>
            </a:r>
          </a:p>
          <a:p>
            <a:pPr>
              <a:buNone/>
            </a:pPr>
            <a:r>
              <a:rPr lang="ru-RU" sz="1800" i="1" dirty="0" smtClean="0"/>
              <a:t>       Движением кисти </a:t>
            </a:r>
            <a:r>
              <a:rPr lang="ru-RU" sz="1800" i="1" dirty="0" err="1" smtClean="0"/>
              <a:t>влево-вправо</a:t>
            </a:r>
            <a:r>
              <a:rPr lang="ru-RU" sz="1800" i="1" dirty="0" smtClean="0"/>
              <a:t> дети отвечают: «Нет».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       - Птичка хочет играть?</a:t>
            </a:r>
          </a:p>
          <a:p>
            <a:pPr>
              <a:buNone/>
            </a:pPr>
            <a:r>
              <a:rPr lang="ru-RU" sz="1800" i="1" dirty="0" smtClean="0"/>
              <a:t>       Движением кисти </a:t>
            </a:r>
            <a:r>
              <a:rPr lang="ru-RU" sz="1800" i="1" dirty="0" err="1" smtClean="0"/>
              <a:t>влево-вправо</a:t>
            </a:r>
            <a:r>
              <a:rPr lang="ru-RU" sz="1800" i="1" dirty="0" smtClean="0"/>
              <a:t> дети отвечают: «Нет».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4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49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49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49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49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49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49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49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49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49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24929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400" b="1" i="1" dirty="0" smtClean="0"/>
              <a:t>Пальчиковая гимнастика</a:t>
            </a:r>
            <a:br>
              <a:rPr lang="ru-RU" sz="4400" b="1" i="1" dirty="0" smtClean="0"/>
            </a:br>
            <a:r>
              <a:rPr lang="ru-RU" sz="4400" b="1" i="1" dirty="0" smtClean="0"/>
              <a:t> с предметами</a:t>
            </a:r>
            <a:endParaRPr lang="ru-RU" sz="4400" b="1" dirty="0" smtClean="0">
              <a:solidFill>
                <a:schemeClr val="tx1"/>
              </a:solidFill>
            </a:endParaRP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0" y="1905000"/>
            <a:ext cx="4343400" cy="4525963"/>
          </a:xfrm>
        </p:spPr>
        <p:txBody>
          <a:bodyPr/>
          <a:lstStyle/>
          <a:p>
            <a:pPr lvl="0" algn="ctr"/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Упражнения </a:t>
            </a:r>
          </a:p>
          <a:p>
            <a:pPr lvl="0" algn="ctr">
              <a:buNone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 ученической </a:t>
            </a:r>
          </a:p>
          <a:p>
            <a:pPr lvl="0" algn="ctr">
              <a:buNone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ручкой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endParaRPr lang="ru-RU" dirty="0" smtClean="0"/>
          </a:p>
        </p:txBody>
      </p:sp>
      <p:sp>
        <p:nvSpPr>
          <p:cNvPr id="4" name="Rectangle 3"/>
          <p:cNvSpPr txBox="1">
            <a:spLocks/>
          </p:cNvSpPr>
          <p:nvPr/>
        </p:nvSpPr>
        <p:spPr bwMode="auto">
          <a:xfrm>
            <a:off x="4953000" y="1905000"/>
            <a:ext cx="45720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800" b="1" u="sng" dirty="0" smtClean="0">
                <a:latin typeface="+mn-lt"/>
                <a:ea typeface="Times New Roman" pitchFamily="18" charset="0"/>
                <a:cs typeface="Arial" pitchFamily="34" charset="0"/>
              </a:rPr>
              <a:t>Упражнения 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800" b="1" u="sng" dirty="0" smtClean="0">
                <a:latin typeface="+mn-lt"/>
                <a:ea typeface="Times New Roman" pitchFamily="18" charset="0"/>
                <a:cs typeface="Arial" pitchFamily="34" charset="0"/>
              </a:rPr>
              <a:t>с катушкой из-под ниток</a:t>
            </a:r>
            <a:endParaRPr lang="ru-RU" sz="2800" dirty="0" smtClean="0">
              <a:latin typeface="+mn-lt"/>
              <a:cs typeface="Arial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13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1540" y="3505201"/>
            <a:ext cx="2484289" cy="2819400"/>
          </a:xfrm>
          <a:prstGeom prst="rect">
            <a:avLst/>
          </a:prstGeom>
          <a:noFill/>
        </p:spPr>
      </p:pic>
      <p:sp>
        <p:nvSpPr>
          <p:cNvPr id="141315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13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3429000"/>
            <a:ext cx="2453774" cy="2582787"/>
          </a:xfrm>
          <a:prstGeom prst="rect">
            <a:avLst/>
          </a:prstGeom>
          <a:noFill/>
        </p:spPr>
      </p:pic>
      <p:sp>
        <p:nvSpPr>
          <p:cNvPr id="141318" name="Rectangle 6"/>
          <p:cNvSpPr>
            <a:spLocks noChangeArrowheads="1"/>
          </p:cNvSpPr>
          <p:nvPr/>
        </p:nvSpPr>
        <p:spPr bwMode="auto">
          <a:xfrm>
            <a:off x="0" y="1034534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1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 build="p"/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F:\фото\DSC025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066800"/>
            <a:ext cx="8382000" cy="5334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8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     </a:t>
            </a:r>
            <a:r>
              <a:rPr lang="ru-RU" sz="2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Чаще </a:t>
            </a:r>
            <a:r>
              <a:rPr lang="ru-RU" sz="22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всего в практике начальной школы используются </a:t>
            </a:r>
            <a:r>
              <a:rPr lang="ru-RU" sz="2200" b="1" i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физкультминутки </a:t>
            </a:r>
            <a:r>
              <a:rPr lang="ru-RU" sz="2200" b="1" i="1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под стихотворные тексты</a:t>
            </a:r>
            <a:r>
              <a:rPr lang="ru-RU" sz="2200" i="1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.</a:t>
            </a:r>
            <a:r>
              <a:rPr lang="ru-RU" sz="22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 </a:t>
            </a:r>
            <a:endParaRPr lang="ru-RU" sz="2200" dirty="0" smtClean="0">
              <a:solidFill>
                <a:srgbClr val="0070C0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2200" dirty="0">
                <a:solidFill>
                  <a:srgbClr val="0070C0"/>
                </a:solidFill>
              </a:rPr>
              <a:t> </a:t>
            </a:r>
            <a:r>
              <a:rPr lang="ru-RU" sz="2200" dirty="0" smtClean="0">
                <a:solidFill>
                  <a:srgbClr val="0070C0"/>
                </a:solidFill>
              </a:rPr>
              <a:t>    </a:t>
            </a:r>
            <a:r>
              <a:rPr lang="ru-RU" sz="2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При </a:t>
            </a:r>
            <a:r>
              <a:rPr lang="ru-RU" sz="22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подборе </a:t>
            </a:r>
            <a:r>
              <a:rPr lang="ru-RU" sz="2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стихотворений </a:t>
            </a:r>
            <a:r>
              <a:rPr lang="ru-RU" sz="22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к конкретному уроку </a:t>
            </a:r>
            <a:r>
              <a:rPr lang="ru-RU" sz="2200" u="sng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следует обратить внимание на следующее:</a:t>
            </a:r>
            <a:endParaRPr lang="ru-RU" sz="2200" dirty="0">
              <a:solidFill>
                <a:srgbClr val="0070C0"/>
              </a:solidFill>
              <a:latin typeface="+mn-lt"/>
              <a:ea typeface="+mn-ea"/>
              <a:cs typeface="+mn-cs"/>
            </a:endParaRPr>
          </a:p>
          <a:p>
            <a:pPr lvl="0">
              <a:buFont typeface="Wingdings" pitchFamily="2" charset="2"/>
              <a:buChar char="v"/>
            </a:pPr>
            <a:r>
              <a:rPr lang="ru-RU" sz="22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важно, чтобы содержание текста сочеталось с темой </a:t>
            </a:r>
            <a:r>
              <a:rPr lang="ru-RU" sz="2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занятия</a:t>
            </a:r>
            <a:r>
              <a:rPr lang="ru-RU" sz="22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, его программной задачей;</a:t>
            </a:r>
          </a:p>
          <a:p>
            <a:pPr lvl="0">
              <a:buFont typeface="Wingdings" pitchFamily="2" charset="2"/>
              <a:buChar char="v"/>
            </a:pPr>
            <a:r>
              <a:rPr lang="ru-RU" sz="22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преимущество отдается стихам с четким ритмом, </a:t>
            </a:r>
            <a:r>
              <a:rPr lang="ru-RU" sz="2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т.к. </a:t>
            </a:r>
            <a:r>
              <a:rPr lang="ru-RU" sz="22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под них легче выполнять разнообразные движения;</a:t>
            </a:r>
          </a:p>
          <a:p>
            <a:pPr lvl="0">
              <a:buFont typeface="Wingdings" pitchFamily="2" charset="2"/>
              <a:buChar char="v"/>
            </a:pPr>
            <a:r>
              <a:rPr lang="ru-RU" sz="22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текст произносится учителем или воспроизводится в </a:t>
            </a:r>
            <a:r>
              <a:rPr lang="ru-RU" sz="2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записи</a:t>
            </a:r>
            <a:r>
              <a:rPr lang="ru-RU" sz="22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, т. к. при произнесении текста детьми у них может сбиться дыхание.</a:t>
            </a:r>
          </a:p>
          <a:p>
            <a:pPr>
              <a:buNone/>
            </a:pPr>
            <a:r>
              <a:rPr lang="ru-RU" sz="2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      </a:t>
            </a:r>
          </a:p>
          <a:p>
            <a:pPr>
              <a:buNone/>
            </a:pPr>
            <a:r>
              <a:rPr lang="ru-RU" sz="2200" dirty="0">
                <a:solidFill>
                  <a:srgbClr val="0070C0"/>
                </a:solidFill>
              </a:rPr>
              <a:t> </a:t>
            </a:r>
            <a:r>
              <a:rPr lang="ru-RU" sz="2200" dirty="0" smtClean="0">
                <a:solidFill>
                  <a:srgbClr val="0070C0"/>
                </a:solidFill>
              </a:rPr>
              <a:t>    </a:t>
            </a:r>
            <a:r>
              <a:rPr lang="ru-RU" sz="2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Учитель </a:t>
            </a:r>
            <a:r>
              <a:rPr lang="ru-RU" sz="22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может придумать и использовать различные </a:t>
            </a:r>
            <a:r>
              <a:rPr lang="ru-RU" sz="2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движения </a:t>
            </a:r>
            <a:r>
              <a:rPr lang="ru-RU" sz="22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для конкретных классов, с учетом индивидуальных </a:t>
            </a:r>
            <a:r>
              <a:rPr lang="ru-RU" sz="2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особенностей </a:t>
            </a:r>
            <a:r>
              <a:rPr lang="ru-RU" sz="22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детей.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sz="2800" i="1" dirty="0" smtClean="0"/>
              <a:t>Время начала физкультурной минутки определяется самим учителем</a:t>
            </a:r>
            <a:r>
              <a:rPr lang="ru-RU" sz="1800" i="1" dirty="0" smtClean="0"/>
              <a:t>.</a:t>
            </a:r>
            <a:endParaRPr lang="ru-RU" sz="1800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57200" y="980728"/>
            <a:ext cx="4040188" cy="1512168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2000" dirty="0" smtClean="0"/>
              <a:t> Физиологически обоснованным временем для проведения </a:t>
            </a:r>
            <a:r>
              <a:rPr lang="ru-RU" sz="2000" dirty="0" err="1" smtClean="0"/>
              <a:t>физминутки</a:t>
            </a:r>
            <a:r>
              <a:rPr lang="ru-RU" sz="2000" dirty="0" smtClean="0"/>
              <a:t>, является </a:t>
            </a:r>
            <a:r>
              <a:rPr lang="ru-RU" sz="2000" i="1" dirty="0" smtClean="0"/>
              <a:t>15-я — 20-я минута урока.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724400" y="2514600"/>
            <a:ext cx="4114800" cy="2133600"/>
          </a:xfrm>
        </p:spPr>
        <p:txBody>
          <a:bodyPr anchor="t">
            <a:normAutofit fontScale="92500" lnSpcReduction="10000"/>
          </a:bodyPr>
          <a:lstStyle/>
          <a:p>
            <a:pPr marL="0" indent="0">
              <a:buFont typeface="Wingdings" pitchFamily="2" charset="2"/>
              <a:buChar char="v"/>
            </a:pPr>
            <a:r>
              <a:rPr lang="ru-RU" sz="2000" b="1" dirty="0" smtClean="0"/>
              <a:t> Во 2-м — 4-м классах рекомендуется проводить по одной физкультминутке, начиная со 2-го или 3-го урока в связи с развитием первой фазы умственного утомления у значительной  части учащихся класса.</a:t>
            </a:r>
          </a:p>
          <a:p>
            <a:endParaRPr lang="ru-RU" sz="1400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724400" y="1295400"/>
            <a:ext cx="3965575" cy="114300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2000" dirty="0" smtClean="0"/>
              <a:t> В 1-м классе рекомендуется проводить по две </a:t>
            </a:r>
            <a:r>
              <a:rPr lang="ru-RU" sz="2000" dirty="0" err="1" smtClean="0"/>
              <a:t>физминутки</a:t>
            </a:r>
            <a:r>
              <a:rPr lang="ru-RU" sz="2000" dirty="0" smtClean="0"/>
              <a:t> на каждом уроке. </a:t>
            </a:r>
            <a:endParaRPr lang="ru-RU" sz="2000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4"/>
          </p:nvPr>
        </p:nvSpPr>
        <p:spPr>
          <a:xfrm>
            <a:off x="457200" y="2667000"/>
            <a:ext cx="4041775" cy="873125"/>
          </a:xfrm>
        </p:spPr>
        <p:txBody>
          <a:bodyPr>
            <a:normAutofit lnSpcReduction="10000"/>
          </a:bodyPr>
          <a:lstStyle/>
          <a:p>
            <a:pPr marL="0" indent="0">
              <a:buFont typeface="Wingdings" pitchFamily="2" charset="2"/>
              <a:buChar char="v"/>
            </a:pPr>
            <a:r>
              <a:rPr lang="ru-RU" sz="2000" b="1" dirty="0" smtClean="0"/>
              <a:t> Длительность физкультурных минуток обычно составляет 1-5 мин. </a:t>
            </a:r>
            <a:endParaRPr lang="ru-RU" sz="20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>
              <a:defRPr/>
            </a:pPr>
            <a:fld id="{C880F0D4-BF18-41F7-B973-EC1CDF52E64C}" type="datetime1">
              <a:rPr lang="ru-RU" sz="1200" kern="1200">
                <a:solidFill>
                  <a:srgbClr val="800000">
                    <a:tint val="75000"/>
                  </a:srgbClr>
                </a:solidFill>
                <a:latin typeface="Calibri"/>
                <a:ea typeface="+mn-ea"/>
                <a:cs typeface="+mn-cs"/>
              </a:rPr>
              <a:pPr algn="l" rtl="0">
                <a:defRPr/>
              </a:pPr>
              <a:t>13.02.2013</a:t>
            </a:fld>
            <a:endParaRPr lang="ru-RU" sz="1200" kern="1200">
              <a:solidFill>
                <a:srgbClr val="800000">
                  <a:tint val="75000"/>
                </a:srgb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>
              <a:defRPr/>
            </a:pPr>
            <a:r>
              <a:rPr lang="en-US" sz="1200" kern="1200">
                <a:solidFill>
                  <a:srgbClr val="800000">
                    <a:tint val="75000"/>
                  </a:srgbClr>
                </a:solidFill>
                <a:latin typeface="Calibri"/>
                <a:ea typeface="+mn-ea"/>
                <a:cs typeface="+mn-cs"/>
              </a:rPr>
              <a:t>http://aida.ucoz.ru</a:t>
            </a:r>
            <a:endParaRPr lang="ru-RU" sz="1200" kern="1200">
              <a:solidFill>
                <a:srgbClr val="800000">
                  <a:tint val="75000"/>
                </a:srgb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>
              <a:defRPr/>
            </a:pPr>
            <a:fld id="{14E76596-323A-435B-B32A-15CE35CE2E23}" type="slidenum">
              <a:rPr lang="ru-RU" sz="1200" kern="1200">
                <a:solidFill>
                  <a:srgbClr val="800000">
                    <a:tint val="75000"/>
                  </a:srgbClr>
                </a:solidFill>
                <a:latin typeface="Calibri"/>
                <a:ea typeface="+mn-ea"/>
                <a:cs typeface="+mn-cs"/>
              </a:rPr>
              <a:pPr algn="r" rtl="0">
                <a:defRPr/>
              </a:pPr>
              <a:t>45</a:t>
            </a:fld>
            <a:endParaRPr lang="ru-RU" sz="1200" kern="1200">
              <a:solidFill>
                <a:srgbClr val="800000">
                  <a:tint val="75000"/>
                </a:srgb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2" name="Содержимое 10"/>
          <p:cNvSpPr txBox="1">
            <a:spLocks/>
          </p:cNvSpPr>
          <p:nvPr/>
        </p:nvSpPr>
        <p:spPr bwMode="auto">
          <a:xfrm>
            <a:off x="457200" y="3657600"/>
            <a:ext cx="40417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spcBef>
                <a:spcPct val="20000"/>
              </a:spcBef>
              <a:buFont typeface="Wingdings" pitchFamily="2" charset="2"/>
              <a:buChar char="v"/>
            </a:pPr>
            <a:r>
              <a:rPr lang="ru-RU" sz="2000" b="1" dirty="0" smtClean="0">
                <a:latin typeface="+mn-lt"/>
              </a:rPr>
              <a:t> Каждая </a:t>
            </a:r>
            <a:r>
              <a:rPr lang="ru-RU" sz="2000" b="1" dirty="0" err="1" smtClean="0">
                <a:latin typeface="+mn-lt"/>
              </a:rPr>
              <a:t>физминутка</a:t>
            </a:r>
            <a:r>
              <a:rPr lang="ru-RU" sz="2000" b="1" dirty="0" smtClean="0">
                <a:latin typeface="+mn-lt"/>
              </a:rPr>
              <a:t> включает комплекс из 3-4 правильно подобранных упражнений, повторяемых 4-6 раз.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Содержимое 10"/>
          <p:cNvSpPr txBox="1">
            <a:spLocks/>
          </p:cNvSpPr>
          <p:nvPr/>
        </p:nvSpPr>
        <p:spPr bwMode="auto">
          <a:xfrm>
            <a:off x="2667000" y="5181600"/>
            <a:ext cx="60991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  <a:buFont typeface="Wingdings" pitchFamily="2" charset="2"/>
              <a:buChar char="v"/>
            </a:pPr>
            <a:r>
              <a:rPr lang="ru-RU" sz="2000" b="1" dirty="0" smtClean="0">
                <a:latin typeface="+mn-lt"/>
              </a:rPr>
              <a:t> За </a:t>
            </a:r>
            <a:r>
              <a:rPr lang="ru-RU" sz="2000" b="1" dirty="0">
                <a:latin typeface="+mn-lt"/>
              </a:rPr>
              <a:t>такое короткое время удается снять общее или локальное </a:t>
            </a:r>
            <a:r>
              <a:rPr lang="ru-RU" sz="2000" b="1" dirty="0" smtClean="0">
                <a:latin typeface="+mn-lt"/>
              </a:rPr>
              <a:t>утомление</a:t>
            </a:r>
            <a:r>
              <a:rPr lang="ru-RU" sz="2000" b="1" dirty="0">
                <a:latin typeface="+mn-lt"/>
              </a:rPr>
              <a:t>, значительно улучшить самочувствие детей.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  <p:bldP spid="9" grpId="0" build="p"/>
      <p:bldP spid="10" grpId="0" build="p"/>
      <p:bldP spid="11" grpId="0" build="p"/>
      <p:bldP spid="12" grpId="0"/>
      <p:bldP spid="1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Физкультурные минутки помогают: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7030A0"/>
                </a:solidFill>
              </a:rPr>
              <a:t>Снятие усталости, напряжения;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7030A0"/>
                </a:solidFill>
              </a:rPr>
              <a:t>Ослабить утомление на уроке;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7030A0"/>
                </a:solidFill>
              </a:rPr>
              <a:t>Проводить профилактику нарушения осанки;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7030A0"/>
                </a:solidFill>
              </a:rPr>
              <a:t>Поддержание работоспособности, активного внимания;</a:t>
            </a:r>
          </a:p>
          <a:p>
            <a:pPr>
              <a:buFont typeface="Wingdings" pitchFamily="2" charset="2"/>
              <a:buChar char="Ø"/>
            </a:pPr>
            <a:endParaRPr lang="ru-RU" b="1" dirty="0" smtClean="0"/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  <p:pic>
        <p:nvPicPr>
          <p:cNvPr id="9" name="Picture 4" descr="http://im6-tub.yandex.net/i?id=160481290-08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lum bright="11000" contrast="-3000"/>
          </a:blip>
          <a:srcRect/>
          <a:stretch>
            <a:fillRect/>
          </a:stretch>
        </p:blipFill>
        <p:spPr bwMode="auto">
          <a:xfrm>
            <a:off x="6786578" y="5072074"/>
            <a:ext cx="2114556" cy="1585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ФИЗМИНУТКИ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F:\фото\DSC025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9144000" cy="5085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z="4400" b="1" dirty="0" smtClean="0"/>
              <a:t>Мы писали</a:t>
            </a:r>
            <a:endParaRPr lang="ru-RU" sz="4400" dirty="0" smtClean="0">
              <a:solidFill>
                <a:schemeClr val="tx1"/>
              </a:solidFill>
            </a:endParaRP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2411760" y="1556792"/>
            <a:ext cx="5700464" cy="4525963"/>
          </a:xfrm>
        </p:spPr>
        <p:txBody>
          <a:bodyPr/>
          <a:lstStyle/>
          <a:p>
            <a:pPr>
              <a:buNone/>
            </a:pPr>
            <a:r>
              <a:rPr lang="ru-RU" i="1" dirty="0" smtClean="0">
                <a:solidFill>
                  <a:srgbClr val="0070C0"/>
                </a:solidFill>
              </a:rPr>
              <a:t>Мы писали, рисовали,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rgbClr val="0070C0"/>
                </a:solidFill>
              </a:rPr>
              <a:t>А теперь мы дружно встали.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rgbClr val="0070C0"/>
                </a:solidFill>
              </a:rPr>
              <a:t>Ручками похлопали.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rgbClr val="0070C0"/>
                </a:solidFill>
              </a:rPr>
              <a:t>Ножками потопали.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rgbClr val="0070C0"/>
                </a:solidFill>
              </a:rPr>
              <a:t>Чуть покружимся бочком,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rgbClr val="0070C0"/>
                </a:solidFill>
              </a:rPr>
              <a:t>Сядем и писать начнем.</a:t>
            </a:r>
            <a:endParaRPr lang="ru-RU" dirty="0" smtClean="0">
              <a:solidFill>
                <a:srgbClr val="0070C0"/>
              </a:solidFill>
            </a:endParaRP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0" grpId="1"/>
      <p:bldP spid="43011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657600" y="381000"/>
            <a:ext cx="5181600" cy="121920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</a:rPr>
              <a:t>На  </a:t>
            </a:r>
            <a:r>
              <a:rPr lang="ru-RU" sz="2800" b="1" i="1" dirty="0" smtClean="0">
                <a:solidFill>
                  <a:schemeClr val="bg2">
                    <a:lumMod val="10000"/>
                  </a:schemeClr>
                </a:solidFill>
              </a:rPr>
              <a:t>уроках математики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</a:rPr>
              <a:t> уместно проводить </a:t>
            </a:r>
            <a:br>
              <a:rPr lang="ru-RU" sz="28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800" b="1" dirty="0" err="1" smtClean="0">
                <a:solidFill>
                  <a:schemeClr val="bg2">
                    <a:lumMod val="10000"/>
                  </a:schemeClr>
                </a:solidFill>
              </a:rPr>
              <a:t>физминутки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 со счетом</a:t>
            </a:r>
            <a:endParaRPr lang="ru-RU" sz="28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6643710"/>
            <a:ext cx="9144000" cy="2142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2" descr="H:\Documents and Settings\Aida\Рабочий стол\текстуры и фоны, клипарты\новеньки картинки\boy reading to class a ha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9" y="914400"/>
            <a:ext cx="3738973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419600" y="2133600"/>
            <a:ext cx="4495800" cy="453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Поработали мы дружно, </a:t>
            </a:r>
            <a:endParaRPr lang="ru-RU" sz="2400" dirty="0" smtClean="0">
              <a:solidFill>
                <a:schemeClr val="bg2">
                  <a:lumMod val="10000"/>
                </a:schemeClr>
              </a:solidFill>
              <a:latin typeface="+mn-lt"/>
              <a:cs typeface="Arial" pitchFamily="34" charset="0"/>
            </a:endParaRPr>
          </a:p>
          <a:p>
            <a:pPr lvl="0" eaLnBrk="0" hangingPunct="0"/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А теперь поспать нам нужно, </a:t>
            </a:r>
            <a:endParaRPr lang="ru-RU" sz="2400" dirty="0" smtClean="0">
              <a:solidFill>
                <a:schemeClr val="bg2">
                  <a:lumMod val="10000"/>
                </a:schemeClr>
              </a:solidFill>
              <a:latin typeface="+mn-lt"/>
              <a:cs typeface="Arial" pitchFamily="34" charset="0"/>
            </a:endParaRPr>
          </a:p>
          <a:p>
            <a:pPr lvl="0" eaLnBrk="0" hangingPunct="0"/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(Дети кладут голову на парту, закрывают глаза). </a:t>
            </a:r>
            <a:endParaRPr lang="ru-RU" sz="2400" dirty="0" smtClean="0">
              <a:solidFill>
                <a:schemeClr val="bg2">
                  <a:lumMod val="10000"/>
                </a:schemeClr>
              </a:solidFill>
              <a:latin typeface="+mn-lt"/>
              <a:cs typeface="Arial" pitchFamily="34" charset="0"/>
            </a:endParaRPr>
          </a:p>
          <a:p>
            <a:pPr lvl="0" eaLnBrk="0" hangingPunct="0"/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Тише, тише, тишина </a:t>
            </a:r>
            <a:endParaRPr lang="ru-RU" sz="2400" dirty="0" smtClean="0">
              <a:solidFill>
                <a:schemeClr val="bg2">
                  <a:lumMod val="10000"/>
                </a:schemeClr>
              </a:solidFill>
              <a:latin typeface="+mn-lt"/>
              <a:cs typeface="Arial" pitchFamily="34" charset="0"/>
            </a:endParaRPr>
          </a:p>
          <a:p>
            <a:pPr lvl="0" eaLnBrk="0" hangingPunct="0"/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В нашу комнату пришла.</a:t>
            </a:r>
            <a:endParaRPr lang="ru-RU" sz="2400" dirty="0" smtClean="0">
              <a:solidFill>
                <a:schemeClr val="bg2">
                  <a:lumMod val="10000"/>
                </a:schemeClr>
              </a:solidFill>
              <a:latin typeface="+mn-lt"/>
              <a:cs typeface="Arial" pitchFamily="34" charset="0"/>
            </a:endParaRPr>
          </a:p>
          <a:p>
            <a:pPr lvl="0" eaLnBrk="0" hangingPunct="0"/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Умножали, умножали, </a:t>
            </a:r>
            <a:endParaRPr lang="ru-RU" sz="2400" dirty="0" smtClean="0">
              <a:solidFill>
                <a:schemeClr val="bg2">
                  <a:lumMod val="10000"/>
                </a:schemeClr>
              </a:solidFill>
              <a:latin typeface="+mn-lt"/>
              <a:cs typeface="Arial" pitchFamily="34" charset="0"/>
            </a:endParaRPr>
          </a:p>
          <a:p>
            <a:pPr lvl="0" eaLnBrk="0" hangingPunct="0"/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Очень, очень мы устали. </a:t>
            </a:r>
            <a:endParaRPr lang="ru-RU" sz="2400" dirty="0" smtClean="0">
              <a:solidFill>
                <a:schemeClr val="bg2">
                  <a:lumMod val="10000"/>
                </a:schemeClr>
              </a:solidFill>
              <a:latin typeface="+mn-lt"/>
              <a:cs typeface="Arial" pitchFamily="34" charset="0"/>
            </a:endParaRPr>
          </a:p>
          <a:p>
            <a:pPr lvl="0" eaLnBrk="0" hangingPunct="0"/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Раз, два - выше голова, </a:t>
            </a:r>
            <a:endParaRPr lang="ru-RU" sz="2400" dirty="0" smtClean="0">
              <a:solidFill>
                <a:schemeClr val="bg2">
                  <a:lumMod val="10000"/>
                </a:schemeClr>
              </a:solidFill>
              <a:latin typeface="+mn-lt"/>
              <a:cs typeface="Arial" pitchFamily="34" charset="0"/>
            </a:endParaRPr>
          </a:p>
          <a:p>
            <a:pPr lvl="0" eaLnBrk="0" hangingPunct="0"/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Три, четыре - руки шире. </a:t>
            </a:r>
            <a:endParaRPr lang="ru-RU" sz="2400" dirty="0" smtClean="0">
              <a:solidFill>
                <a:schemeClr val="bg2">
                  <a:lumMod val="10000"/>
                </a:schemeClr>
              </a:solidFill>
              <a:latin typeface="+mn-lt"/>
              <a:cs typeface="Arial" pitchFamily="34" charset="0"/>
            </a:endParaRPr>
          </a:p>
          <a:p>
            <a:pPr lvl="0" eaLnBrk="0" hangingPunct="0"/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Пять, шесть - тихо сесть. </a:t>
            </a:r>
            <a:endParaRPr lang="ru-RU" sz="2400" dirty="0" smtClean="0">
              <a:solidFill>
                <a:schemeClr val="bg2">
                  <a:lumMod val="10000"/>
                </a:schemeClr>
              </a:solidFill>
              <a:latin typeface="+mn-lt"/>
              <a:cs typeface="Arial" pitchFamily="34" charset="0"/>
            </a:endParaRPr>
          </a:p>
          <a:p>
            <a:pPr lvl="0" eaLnBrk="0" hangingPunct="0"/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Посидим, отдохнем </a:t>
            </a:r>
            <a:endParaRPr lang="ru-RU" sz="2400" dirty="0" smtClean="0">
              <a:solidFill>
                <a:schemeClr val="bg2">
                  <a:lumMod val="10000"/>
                </a:schemeClr>
              </a:solidFill>
              <a:latin typeface="+mn-lt"/>
              <a:cs typeface="Arial" pitchFamily="34" charset="0"/>
            </a:endParaRPr>
          </a:p>
          <a:p>
            <a:pPr lvl="0" eaLnBrk="0" hangingPunct="0"/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И опять считать начнем.</a:t>
            </a:r>
            <a:endParaRPr lang="ru-RU" sz="2400" dirty="0" smtClean="0">
              <a:solidFill>
                <a:schemeClr val="bg2">
                  <a:lumMod val="10000"/>
                </a:schemeClr>
              </a:solidFill>
              <a:latin typeface="+mn-lt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10593" name="Rectangle 1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45259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400" dirty="0" smtClean="0"/>
              <a:t>      При выполнении дыхательных упражнений следует обратить внимание на то, что ребенок в силу анатомических особенностей почти не может увеличить объем каждого отдельного вдоха, поэтому усиление газообмена обеспечивается значительным учащением дыхания. </a:t>
            </a:r>
            <a:r>
              <a:rPr lang="ru-RU" sz="2400" b="1" i="1" dirty="0" smtClean="0"/>
              <a:t>Физические упражнения, подвижные игры, дыхательные упражнения способствуют углублению дыхания, развитию и регуляции газообмена на более высоком уровне. Дыхательные упражнения помогают повысить возбудимость коры больших полушарий мозга, активизировать детей на уроке.</a:t>
            </a:r>
            <a:r>
              <a:rPr lang="ru-RU" sz="2400" b="1" dirty="0" smtClean="0"/>
              <a:t> </a:t>
            </a:r>
            <a:r>
              <a:rPr lang="ru-RU" sz="2400" dirty="0" smtClean="0"/>
              <a:t>Все упражнения проводятся в хорошо проветренном помещении или при открытой форточке, окне, фрамуге.</a:t>
            </a:r>
            <a:endParaRPr lang="ru-RU" sz="24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4E824A-A60A-4E7B-863A-18D2A25D942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E932A4-6F01-478D-8F46-03E3BDB344E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3429000" cy="182880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Можно во время </a:t>
            </a:r>
            <a:r>
              <a:rPr lang="ru-RU" sz="2800" dirty="0" err="1" smtClean="0"/>
              <a:t>физминуток</a:t>
            </a:r>
            <a:r>
              <a:rPr lang="ru-RU" sz="2800" dirty="0" smtClean="0"/>
              <a:t> закрепить </a:t>
            </a:r>
            <a:r>
              <a:rPr lang="ru-RU" sz="2800" b="1" i="1" dirty="0" smtClean="0"/>
              <a:t>знание геометрических фигур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667000"/>
            <a:ext cx="3962400" cy="3810000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Много надо ль нам, ребята, </a:t>
            </a:r>
          </a:p>
          <a:p>
            <a:pPr>
              <a:buNone/>
            </a:pPr>
            <a:r>
              <a:rPr lang="ru-RU" sz="2400" dirty="0" smtClean="0"/>
              <a:t>Для умелых наших рук? </a:t>
            </a:r>
          </a:p>
          <a:p>
            <a:pPr>
              <a:buNone/>
            </a:pPr>
            <a:r>
              <a:rPr lang="ru-RU" sz="2400" dirty="0" smtClean="0"/>
              <a:t>Нарисуем два квадрата, </a:t>
            </a:r>
          </a:p>
          <a:p>
            <a:pPr>
              <a:buNone/>
            </a:pPr>
            <a:r>
              <a:rPr lang="ru-RU" sz="2400" dirty="0" smtClean="0"/>
              <a:t>А на них огромный круг, </a:t>
            </a:r>
          </a:p>
          <a:p>
            <a:pPr>
              <a:buNone/>
            </a:pPr>
            <a:r>
              <a:rPr lang="ru-RU" sz="2400" dirty="0" smtClean="0"/>
              <a:t>А потом - еще кружок, </a:t>
            </a:r>
          </a:p>
          <a:p>
            <a:pPr>
              <a:buNone/>
            </a:pPr>
            <a:r>
              <a:rPr lang="ru-RU" sz="2400" dirty="0" smtClean="0"/>
              <a:t>Треугольный колпачок. </a:t>
            </a:r>
          </a:p>
          <a:p>
            <a:pPr>
              <a:buNone/>
            </a:pPr>
            <a:r>
              <a:rPr lang="ru-RU" sz="2400" dirty="0" smtClean="0"/>
              <a:t>Вот и вышел очень, очень </a:t>
            </a:r>
          </a:p>
          <a:p>
            <a:pPr>
              <a:buNone/>
            </a:pPr>
            <a:r>
              <a:rPr lang="ru-RU" sz="2400" dirty="0" smtClean="0"/>
              <a:t>Развеселый чудачек.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8F1488-E62A-47ED-A5AD-FE418A46EE0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8EFC26-AEE0-4ED1-96DA-58EC6F9F4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648200" y="304800"/>
            <a:ext cx="4267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2800" dirty="0" smtClean="0">
                <a:latin typeface="+mn-lt"/>
              </a:rPr>
              <a:t>Для проведения некоторых </a:t>
            </a:r>
            <a:r>
              <a:rPr lang="ru-RU" sz="2800" dirty="0" err="1" smtClean="0">
                <a:latin typeface="+mn-lt"/>
              </a:rPr>
              <a:t>физминуток</a:t>
            </a:r>
            <a:r>
              <a:rPr lang="ru-RU" sz="2800" dirty="0" smtClean="0">
                <a:latin typeface="+mn-lt"/>
              </a:rPr>
              <a:t> </a:t>
            </a:r>
            <a:r>
              <a:rPr lang="ru-RU" sz="2800" b="1" i="1" dirty="0" smtClean="0">
                <a:latin typeface="+mn-lt"/>
              </a:rPr>
              <a:t>используются наглядные пособия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4876800" y="1981200"/>
            <a:ext cx="3962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000" dirty="0" smtClean="0"/>
              <a:t>Сколько раз ударю в бубен, </a:t>
            </a:r>
          </a:p>
          <a:p>
            <a:r>
              <a:rPr lang="ru-RU" sz="2000" dirty="0" smtClean="0"/>
              <a:t>Столько раз дрова нарубим,</a:t>
            </a:r>
          </a:p>
          <a:p>
            <a:r>
              <a:rPr lang="ru-RU" sz="2000" dirty="0" smtClean="0"/>
              <a:t>Приседаем столько раз,</a:t>
            </a:r>
          </a:p>
          <a:p>
            <a:r>
              <a:rPr lang="ru-RU" sz="2000" dirty="0" smtClean="0"/>
              <a:t>Сколько мячиков у нас. </a:t>
            </a:r>
          </a:p>
          <a:p>
            <a:r>
              <a:rPr lang="ru-RU" sz="2000" dirty="0" smtClean="0"/>
              <a:t>Сколько покажу кружочков,</a:t>
            </a:r>
          </a:p>
          <a:p>
            <a:r>
              <a:rPr lang="ru-RU" sz="2000" dirty="0" smtClean="0"/>
              <a:t>Столько сделаем </a:t>
            </a:r>
            <a:r>
              <a:rPr lang="ru-RU" sz="2000" dirty="0" err="1" smtClean="0"/>
              <a:t>прыжочков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Сколько точек будет в круге, </a:t>
            </a:r>
          </a:p>
          <a:p>
            <a:r>
              <a:rPr lang="ru-RU" sz="2000" dirty="0" smtClean="0"/>
              <a:t>Столько раз поднимем руки. </a:t>
            </a:r>
          </a:p>
          <a:p>
            <a:r>
              <a:rPr lang="ru-RU" sz="2000" dirty="0" smtClean="0"/>
              <a:t>Сколько елочек зеленых, </a:t>
            </a:r>
          </a:p>
          <a:p>
            <a:r>
              <a:rPr lang="ru-RU" sz="2000" dirty="0" smtClean="0"/>
              <a:t>Столько выполним наклонов. </a:t>
            </a:r>
          </a:p>
          <a:p>
            <a:r>
              <a:rPr lang="ru-RU" sz="2000" dirty="0" smtClean="0"/>
              <a:t>И присядем столько раз,</a:t>
            </a:r>
          </a:p>
          <a:p>
            <a:r>
              <a:rPr lang="ru-RU" sz="2000" dirty="0" smtClean="0"/>
              <a:t>Сколько уточек у нас. </a:t>
            </a:r>
          </a:p>
          <a:p>
            <a:r>
              <a:rPr lang="ru-RU" sz="2000" dirty="0" smtClean="0"/>
              <a:t>На носочки встанем, </a:t>
            </a:r>
          </a:p>
          <a:p>
            <a:r>
              <a:rPr lang="ru-RU" sz="2000" dirty="0" smtClean="0"/>
              <a:t>Потолок достанем </a:t>
            </a:r>
          </a:p>
          <a:p>
            <a:r>
              <a:rPr lang="ru-RU" sz="2000" dirty="0" smtClean="0"/>
              <a:t>И тихонько сядем.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4024313" y="2997200"/>
          <a:ext cx="1093787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7" name="Объект упаковщика для оболочки" showAsIcon="1" r:id="rId3" imgW="1093320" imgH="862920" progId="Package">
                  <p:embed/>
                </p:oleObj>
              </mc:Choice>
              <mc:Fallback>
                <p:oleObj name="Объект упаковщика для оболочки" showAsIcon="1" r:id="rId3" imgW="1093320" imgH="862920" progId="Package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4313" y="2997200"/>
                        <a:ext cx="1093787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F:\фото\DSC025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F:\фото\DSC025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F:\фото\DSC025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Релаксация на уроках.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7643192" cy="46910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7030A0"/>
                </a:solidFill>
              </a:rPr>
              <a:t>Помогает снять стресс;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7030A0"/>
                </a:solidFill>
              </a:rPr>
              <a:t>Расслабление мышц;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7030A0"/>
                </a:solidFill>
              </a:rPr>
              <a:t>Снятие усталости;</a:t>
            </a:r>
          </a:p>
          <a:p>
            <a:pPr>
              <a:buFont typeface="Wingdings" pitchFamily="2" charset="2"/>
              <a:buChar char="Ø"/>
            </a:pPr>
            <a:r>
              <a:rPr lang="ru-RU" sz="2800" b="1" smtClean="0">
                <a:solidFill>
                  <a:srgbClr val="7030A0"/>
                </a:solidFill>
              </a:rPr>
              <a:t>Восстановление работоспособности</a:t>
            </a:r>
            <a:r>
              <a:rPr lang="ru-RU" sz="2800" b="1" dirty="0" smtClean="0">
                <a:solidFill>
                  <a:srgbClr val="7030A0"/>
                </a:solidFill>
              </a:rPr>
              <a:t>;</a:t>
            </a:r>
          </a:p>
          <a:p>
            <a:pPr>
              <a:buFont typeface="Wingdings" pitchFamily="2" charset="2"/>
              <a:buChar char="Ø"/>
            </a:pP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6" name="Picture 4" descr="http://im6-tub.yandex.net/i?id=160481290-08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lum bright="11000" contrast="-3000"/>
          </a:blip>
          <a:srcRect/>
          <a:stretch>
            <a:fillRect/>
          </a:stretch>
        </p:blipFill>
        <p:spPr bwMode="auto">
          <a:xfrm>
            <a:off x="7286644" y="5643578"/>
            <a:ext cx="1857356" cy="1214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8100392" y="1676400"/>
            <a:ext cx="586408" cy="45720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 sz="quarter"/>
          </p:nvPr>
        </p:nvSpPr>
        <p:spPr>
          <a:xfrm>
            <a:off x="2971800" y="0"/>
            <a:ext cx="3657600" cy="1470025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4000" b="1" dirty="0" smtClean="0"/>
              <a:t>Заключение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60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60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sz="quarter" idx="1"/>
          </p:nvPr>
        </p:nvSpPr>
        <p:spPr>
          <a:xfrm>
            <a:off x="533400" y="1295400"/>
            <a:ext cx="8001000" cy="4724400"/>
          </a:xfrm>
        </p:spPr>
        <p:txBody>
          <a:bodyPr/>
          <a:lstStyle/>
          <a:p>
            <a:pPr algn="l"/>
            <a:r>
              <a:rPr lang="ru-RU" sz="1800" dirty="0" smtClean="0">
                <a:solidFill>
                  <a:srgbClr val="000000"/>
                </a:solidFill>
              </a:rPr>
              <a:t> </a:t>
            </a:r>
            <a:r>
              <a:rPr lang="ru-RU" sz="2200" b="1" i="1" dirty="0" smtClean="0"/>
              <a:t>Введение в структуру урока физкультминуток, сочетающих различные упражнения, является необходимым условием для поддержания высокой работоспособности и сохранения здоровья детей. </a:t>
            </a:r>
            <a:r>
              <a:rPr lang="ru-RU" sz="2200" i="1" dirty="0" smtClean="0"/>
              <a:t>При этом не следует пренебрегать проведением утренней гимнастики до занятий и организацией подвижных перемен.</a:t>
            </a:r>
            <a:endParaRPr lang="ru-RU" sz="2200" dirty="0" smtClean="0"/>
          </a:p>
          <a:p>
            <a:pPr algn="l"/>
            <a:r>
              <a:rPr lang="ru-RU" sz="2200" dirty="0" smtClean="0"/>
              <a:t>И, хотя традиционно считается, что </a:t>
            </a:r>
            <a:r>
              <a:rPr lang="ru-RU" sz="2200" b="1" i="1" dirty="0" smtClean="0"/>
              <a:t>основная задача школы — дать необходимое образование, не менее важная задача — сохранить в процессе обучения здоровье детей.</a:t>
            </a:r>
            <a:r>
              <a:rPr lang="ru-RU" sz="2200" i="1" dirty="0" smtClean="0"/>
              <a:t> </a:t>
            </a:r>
            <a:r>
              <a:rPr lang="ru-RU" sz="2200" dirty="0" smtClean="0"/>
              <a:t>Принцип «Не навреди!» должен стать основополагающим в работе не только врачей, но и педагогов.</a:t>
            </a:r>
          </a:p>
          <a:p>
            <a:pPr marL="342900" lvl="0" indent="-342900" algn="l"/>
            <a:endParaRPr lang="ru-RU" sz="2800" dirty="0">
              <a:solidFill>
                <a:srgbClr val="00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9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9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Дыхательная гимнастика.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85800" y="1676400"/>
            <a:ext cx="7198568" cy="463292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7030A0"/>
                </a:solidFill>
              </a:rPr>
              <a:t>Укрепление дыхательной мускулатуры;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7030A0"/>
                </a:solidFill>
              </a:rPr>
              <a:t>Уменьшение заболеваний дыхательной системы;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7030A0"/>
                </a:solidFill>
              </a:rPr>
              <a:t>Повышает общую сопротивляемость организма, его тонус, оздоровляет нервно-психическое состояние.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10" name="Picture 4" descr="http://im6-tub.yandex.net/i?id=160481290-08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lum bright="11000" contrast="-3000"/>
          </a:blip>
          <a:srcRect/>
          <a:stretch>
            <a:fillRect/>
          </a:stretch>
        </p:blipFill>
        <p:spPr bwMode="auto">
          <a:xfrm>
            <a:off x="7286644" y="5500702"/>
            <a:ext cx="1857356" cy="1357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8316416" y="1676400"/>
            <a:ext cx="370384" cy="45720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7800" y="838200"/>
            <a:ext cx="5791200" cy="4876800"/>
          </a:xfrm>
        </p:spPr>
        <p:txBody>
          <a:bodyPr rtlCol="0"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1. Чудо-нос</a:t>
            </a:r>
            <a:endParaRPr lang="ru-RU" sz="2800" dirty="0" smtClean="0">
              <a:solidFill>
                <a:schemeClr val="tx1"/>
              </a:solidFill>
            </a:endParaRPr>
          </a:p>
          <a:p>
            <a:r>
              <a:rPr lang="ru-RU" sz="2400" i="1" dirty="0" smtClean="0">
                <a:solidFill>
                  <a:schemeClr val="tx1"/>
                </a:solidFill>
              </a:rPr>
              <a:t>После слов «задержу дыхание» дети делают вдох и задерживают дыхание.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Носиком дышу,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Дышу свободно,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Глубоко и тихо,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Как угодно.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Выполню задание,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Задержу дыхание ...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Раз, два, три, четыре —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Снова дышим: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Глубже, шире.</a:t>
            </a:r>
          </a:p>
        </p:txBody>
      </p:sp>
      <p:pic>
        <p:nvPicPr>
          <p:cNvPr id="2052" name="Picture 3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3951446">
            <a:off x="7842250" y="538163"/>
            <a:ext cx="725488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4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302608">
            <a:off x="8194675" y="-28575"/>
            <a:ext cx="12811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2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293031">
            <a:off x="7816850" y="733425"/>
            <a:ext cx="1579563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5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362450"/>
            <a:ext cx="24193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261343">
            <a:off x="1412875" y="5283200"/>
            <a:ext cx="12811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2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82093" flipH="1">
            <a:off x="6006343" y="3631424"/>
            <a:ext cx="2216150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F:\фото\DSC025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F:\фото\DSC025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112</TotalTime>
  <Words>1586</Words>
  <Application>Microsoft Office PowerPoint</Application>
  <PresentationFormat>Экран (4:3)</PresentationFormat>
  <Paragraphs>212</Paragraphs>
  <Slides>56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8" baseType="lpstr">
      <vt:lpstr>Поток</vt:lpstr>
      <vt:lpstr>Объект упаковщика для оболочки</vt:lpstr>
      <vt:lpstr>   Здоровьесберегающие элементы на уроках в начальной школе.</vt:lpstr>
      <vt:lpstr> Здоровье — не всё,                   но всё без здоровья — ничто.            Сократ </vt:lpstr>
      <vt:lpstr>Презентация PowerPoint</vt:lpstr>
      <vt:lpstr>Дыхательные упражнения </vt:lpstr>
      <vt:lpstr>Презентация PowerPoint</vt:lpstr>
      <vt:lpstr>Дыхательная гимнастика.</vt:lpstr>
      <vt:lpstr>Презентация PowerPoint</vt:lpstr>
      <vt:lpstr>Презентация PowerPoint</vt:lpstr>
      <vt:lpstr>Презентация PowerPoint</vt:lpstr>
      <vt:lpstr>Презентация PowerPoint</vt:lpstr>
      <vt:lpstr>Дыхательные упражнения </vt:lpstr>
      <vt:lpstr>Зрительная гимнастика помогает:</vt:lpstr>
      <vt:lpstr>Практические упражнения для глаз</vt:lpstr>
      <vt:lpstr>Презентация PowerPoint</vt:lpstr>
      <vt:lpstr>«Восьмёрка».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Комплекс №1 по Базарнову</vt:lpstr>
      <vt:lpstr>Презентация PowerPoint</vt:lpstr>
      <vt:lpstr>Упражнения Аветисова. 1 группа</vt:lpstr>
      <vt:lpstr>Группа №2</vt:lpstr>
      <vt:lpstr>Презентация PowerPoint</vt:lpstr>
      <vt:lpstr>Проследите за слонёнком! </vt:lpstr>
      <vt:lpstr>Будь внимателен!</vt:lpstr>
      <vt:lpstr>Презентация PowerPoint</vt:lpstr>
      <vt:lpstr>Презентация PowerPoint</vt:lpstr>
      <vt:lpstr>Точечный массаж помогает: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Упражнения для кистей рук </vt:lpstr>
      <vt:lpstr>Пальчиковые игры могут помочь: </vt:lpstr>
      <vt:lpstr>Птичка</vt:lpstr>
      <vt:lpstr>Пальчиковая гимнастика  с предметами</vt:lpstr>
      <vt:lpstr>Презентация PowerPoint</vt:lpstr>
      <vt:lpstr>Презентация PowerPoint</vt:lpstr>
      <vt:lpstr>Время начала физкультурной минутки определяется самим учителем.</vt:lpstr>
      <vt:lpstr>Физкультурные минутки помогают:</vt:lpstr>
      <vt:lpstr>ФИЗМИНУТКИ</vt:lpstr>
      <vt:lpstr>Мы писали</vt:lpstr>
      <vt:lpstr>На  уроках математики уместно проводить  физминутки со счетом</vt:lpstr>
      <vt:lpstr>Можно во время физминуток закрепить знание геометрических фигур</vt:lpstr>
      <vt:lpstr>Презентация PowerPoint</vt:lpstr>
      <vt:lpstr>Презентация PowerPoint</vt:lpstr>
      <vt:lpstr>Презентация PowerPoint</vt:lpstr>
      <vt:lpstr>Презентация PowerPoint</vt:lpstr>
      <vt:lpstr>Релаксация на уроках.</vt:lpstr>
      <vt:lpstr>   Заключение  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Ира</dc:creator>
  <cp:lastModifiedBy>Gigabyte</cp:lastModifiedBy>
  <cp:revision>28</cp:revision>
  <dcterms:created xsi:type="dcterms:W3CDTF">2012-01-03T17:45:32Z</dcterms:created>
  <dcterms:modified xsi:type="dcterms:W3CDTF">2013-02-13T07:08:40Z</dcterms:modified>
</cp:coreProperties>
</file>