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8" r:id="rId3"/>
    <p:sldId id="257" r:id="rId4"/>
    <p:sldId id="258" r:id="rId5"/>
    <p:sldId id="259" r:id="rId6"/>
    <p:sldId id="265" r:id="rId7"/>
    <p:sldId id="260" r:id="rId8"/>
    <p:sldId id="266" r:id="rId9"/>
    <p:sldId id="267" r:id="rId10"/>
    <p:sldId id="261" r:id="rId11"/>
    <p:sldId id="279" r:id="rId12"/>
    <p:sldId id="274" r:id="rId13"/>
    <p:sldId id="268" r:id="rId14"/>
    <p:sldId id="262" r:id="rId15"/>
    <p:sldId id="270" r:id="rId16"/>
    <p:sldId id="271" r:id="rId17"/>
    <p:sldId id="263" r:id="rId18"/>
    <p:sldId id="273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0000"/>
    <a:srgbClr val="00CCFF"/>
    <a:srgbClr val="0033CC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9" autoAdjust="0"/>
    <p:restoredTop sz="94634" autoAdjust="0"/>
  </p:normalViewPr>
  <p:slideViewPr>
    <p:cSldViewPr>
      <p:cViewPr varScale="1">
        <p:scale>
          <a:sx n="70" d="100"/>
          <a:sy n="70" d="100"/>
        </p:scale>
        <p:origin x="-82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7%20&#1082;&#1083;%20&#1084;&#1077;&#1089;&#1090;&#1086;&#1080;&#1084;%20&#1086;&#1090;&#1082;&#1088;%20&#1091;&#1088;&#1086;&#1082;\&#1053;&#1077;&#1087;&#1086;&#1089;&#1077;&#1076;&#1099;%20-%20&#1071;%20&#1058;&#1099;%20&#1054;&#1085;%20&#1054;&#1085;&#1072;%20&#1042;&#1084;&#1077;&#1089;&#1090;&#1077;%20&#1062;&#1077;&#1083;&#1072;&#1103;%20&#1057;&#1090;&#1088;&#1072;&#1085;&#1072;%20(mp3cut.net)%20(1).mp3" TargetMode="Externa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7%20&#1082;&#1083;%20&#1084;&#1077;&#1089;&#1090;&#1086;&#1080;&#1084;%20&#1086;&#1090;&#1082;&#1088;%20&#1091;&#1088;&#1086;&#1082;\&#1063;&#1072;&#1081;&#1082;&#1086;&#1074;&#1089;&#1082;&#1080;&#1081;%20-%20&#1042;&#1072;&#1083;&#1100;&#1089;%20&#1094;&#1074;&#1077;&#1090;&#1086;&#1074;%20&#1080;&#1079;%20&#1065;&#1077;&#1083;&#1082;&#1091;&#1085;&#1095;&#1080;&#1082;&#1072;%20-%20&#1064;&#1091;&#1084;%20&#1084;&#1086;&#1088;&#1103;%20&#1080;%20&#1052;&#1091;&#1079;&#1099;&#1082;&#1072;.mp3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paradigmpacific.com/wp-content/uploads/2013/10/hd-abstract-blue-background-blue-abstract-light-effect-e13841379974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16" r="15974"/>
          <a:stretch/>
        </p:blipFill>
        <p:spPr bwMode="auto">
          <a:xfrm>
            <a:off x="-252536" y="-286604"/>
            <a:ext cx="9642196" cy="7144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Местоимения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4400" b="1" i="1" dirty="0" smtClean="0">
                <a:solidFill>
                  <a:srgbClr val="000099"/>
                </a:solidFill>
              </a:rPr>
              <a:t>Я и Мы, Ты и Вы,        </a:t>
            </a:r>
            <a:endParaRPr lang="ru-RU" sz="4400" b="1" dirty="0" smtClean="0">
              <a:solidFill>
                <a:srgbClr val="000099"/>
              </a:solidFill>
            </a:endParaRPr>
          </a:p>
          <a:p>
            <a:pPr algn="ctr">
              <a:buNone/>
            </a:pPr>
            <a:r>
              <a:rPr lang="ru-RU" sz="4400" b="1" i="1" dirty="0" smtClean="0">
                <a:solidFill>
                  <a:srgbClr val="000099"/>
                </a:solidFill>
              </a:rPr>
              <a:t>Он, Она, Оно, Они-</a:t>
            </a:r>
            <a:endParaRPr lang="ru-RU" sz="4400" b="1" dirty="0" smtClean="0">
              <a:solidFill>
                <a:srgbClr val="000099"/>
              </a:solidFill>
            </a:endParaRPr>
          </a:p>
          <a:p>
            <a:pPr algn="ctr">
              <a:buNone/>
            </a:pPr>
            <a:r>
              <a:rPr lang="ru-RU" sz="4400" b="1" i="1" dirty="0" smtClean="0">
                <a:solidFill>
                  <a:srgbClr val="000099"/>
                </a:solidFill>
              </a:rPr>
              <a:t>Все слова отличные,</a:t>
            </a:r>
            <a:endParaRPr lang="ru-RU" sz="4400" b="1" dirty="0" smtClean="0">
              <a:solidFill>
                <a:srgbClr val="000099"/>
              </a:solidFill>
            </a:endParaRPr>
          </a:p>
          <a:p>
            <a:pPr algn="ctr">
              <a:buNone/>
            </a:pPr>
            <a:r>
              <a:rPr lang="ru-RU" sz="4400" b="1" i="1" dirty="0" smtClean="0">
                <a:solidFill>
                  <a:srgbClr val="000099"/>
                </a:solidFill>
              </a:rPr>
              <a:t>Важные и личные.</a:t>
            </a:r>
            <a:endParaRPr lang="ru-RU" sz="4400" b="1" dirty="0" smtClean="0">
              <a:solidFill>
                <a:srgbClr val="000099"/>
              </a:solidFill>
            </a:endParaRPr>
          </a:p>
          <a:p>
            <a:pPr algn="ctr">
              <a:buNone/>
            </a:pPr>
            <a:r>
              <a:rPr lang="ru-RU" sz="4400" b="1" i="1" dirty="0" smtClean="0">
                <a:solidFill>
                  <a:srgbClr val="000099"/>
                </a:solidFill>
              </a:rPr>
              <a:t>Это без сомнения,</a:t>
            </a:r>
            <a:endParaRPr lang="ru-RU" sz="4400" b="1" dirty="0" smtClean="0">
              <a:solidFill>
                <a:srgbClr val="000099"/>
              </a:solidFill>
            </a:endParaRPr>
          </a:p>
          <a:p>
            <a:pPr algn="ctr">
              <a:buNone/>
            </a:pPr>
            <a:r>
              <a:rPr lang="ru-RU" sz="4400" b="1" i="1" dirty="0" smtClean="0">
                <a:solidFill>
                  <a:srgbClr val="000099"/>
                </a:solidFill>
              </a:rPr>
              <a:t>Все…..</a:t>
            </a:r>
            <a:endParaRPr lang="ru-RU" sz="44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28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А153564\Desktop\P9j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846"/>
            <a:ext cx="9122812" cy="6864846"/>
          </a:xfrm>
          <a:prstGeom prst="rect">
            <a:avLst/>
          </a:prstGeom>
          <a:noFill/>
        </p:spPr>
      </p:pic>
      <p:pic>
        <p:nvPicPr>
          <p:cNvPr id="5" name="Picture 8" descr="C:\Users\АА153564\Desktop\1361181386_render_sol_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6653" y="260648"/>
            <a:ext cx="5328592" cy="3996444"/>
          </a:xfrm>
          <a:prstGeom prst="rect">
            <a:avLst/>
          </a:prstGeom>
          <a:noFill/>
        </p:spPr>
      </p:pic>
      <p:pic>
        <p:nvPicPr>
          <p:cNvPr id="10" name="Picture 5" descr="C:\Users\АА153564\Desktop\island-clipart-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628800"/>
            <a:ext cx="4110913" cy="331236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868144" y="4417774"/>
            <a:ext cx="1368152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 smtClean="0"/>
              <a:t>и</a:t>
            </a:r>
            <a:endParaRPr lang="ru-RU" sz="5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" descr="http://paradigmpacific.com/wp-content/uploads/2013/10/hd-abstract-blue-background-blue-abstract-light-effect-e13841379974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16" r="15974"/>
          <a:stretch/>
        </p:blipFill>
        <p:spPr bwMode="auto">
          <a:xfrm>
            <a:off x="-252536" y="-286604"/>
            <a:ext cx="9642196" cy="7144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7281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8800" b="1" dirty="0" smtClean="0">
                <a:solidFill>
                  <a:srgbClr val="0070C0"/>
                </a:solidFill>
              </a:rPr>
              <a:t>Он</a:t>
            </a:r>
            <a:r>
              <a:rPr lang="ru-RU" sz="8800" dirty="0" smtClean="0"/>
              <a:t>             </a:t>
            </a:r>
            <a:r>
              <a:rPr lang="ru-RU" sz="8800" dirty="0" smtClean="0"/>
              <a:t>      </a:t>
            </a:r>
            <a:r>
              <a:rPr lang="ru-RU" sz="8800" b="1" dirty="0" smtClean="0">
                <a:solidFill>
                  <a:srgbClr val="0070C0"/>
                </a:solidFill>
              </a:rPr>
              <a:t>Она</a:t>
            </a:r>
            <a:endParaRPr lang="ru-RU" sz="8800" b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ru-RU" sz="8800" dirty="0" smtClean="0"/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55776" y="1052736"/>
            <a:ext cx="175150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под</a:t>
            </a:r>
            <a:r>
              <a:rPr lang="ru-RU" sz="4800" dirty="0" smtClean="0"/>
              <a:t> …</a:t>
            </a:r>
          </a:p>
          <a:p>
            <a:r>
              <a:rPr lang="ru-RU" sz="4800" b="1" dirty="0" smtClean="0">
                <a:solidFill>
                  <a:srgbClr val="FF0000"/>
                </a:solidFill>
              </a:rPr>
              <a:t>к</a:t>
            </a:r>
            <a:r>
              <a:rPr lang="ru-RU" sz="4800" dirty="0" smtClean="0"/>
              <a:t> …</a:t>
            </a:r>
          </a:p>
          <a:p>
            <a:r>
              <a:rPr lang="ru-RU" sz="4800" b="1" dirty="0" smtClean="0">
                <a:solidFill>
                  <a:srgbClr val="FF0000"/>
                </a:solidFill>
              </a:rPr>
              <a:t>без</a:t>
            </a:r>
            <a:r>
              <a:rPr lang="ru-RU" sz="4800" dirty="0" smtClean="0"/>
              <a:t> …</a:t>
            </a:r>
            <a:endParaRPr lang="ru-RU" sz="4800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1979712" y="1628800"/>
            <a:ext cx="504056" cy="36004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979712" y="2276872"/>
            <a:ext cx="57606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979712" y="2564904"/>
            <a:ext cx="576064" cy="28803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668344" y="1052736"/>
            <a:ext cx="131638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r>
              <a:rPr lang="ru-RU" sz="4800" dirty="0" smtClean="0"/>
              <a:t> …</a:t>
            </a:r>
          </a:p>
          <a:p>
            <a:r>
              <a:rPr lang="ru-RU" sz="4800" b="1" dirty="0" smtClean="0">
                <a:solidFill>
                  <a:srgbClr val="FF0000"/>
                </a:solidFill>
              </a:rPr>
              <a:t>за</a:t>
            </a:r>
            <a:r>
              <a:rPr lang="ru-RU" sz="4800" dirty="0" smtClean="0"/>
              <a:t> …</a:t>
            </a:r>
          </a:p>
          <a:p>
            <a:r>
              <a:rPr lang="ru-RU" sz="4800" b="1" dirty="0" smtClean="0">
                <a:solidFill>
                  <a:srgbClr val="FF0000"/>
                </a:solidFill>
              </a:rPr>
              <a:t>от</a:t>
            </a:r>
            <a:r>
              <a:rPr lang="ru-RU" sz="4800" dirty="0" smtClean="0"/>
              <a:t> …</a:t>
            </a:r>
            <a:endParaRPr lang="ru-RU" sz="4800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V="1">
            <a:off x="7020272" y="1484784"/>
            <a:ext cx="504056" cy="50405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164288" y="2276872"/>
            <a:ext cx="50405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7020272" y="2636912"/>
            <a:ext cx="720080" cy="36004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987824" y="4731821"/>
            <a:ext cx="1736373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ru-RU" sz="6800" b="1" dirty="0">
                <a:solidFill>
                  <a:srgbClr val="0070C0"/>
                </a:solidFill>
              </a:rPr>
              <a:t>Они</a:t>
            </a:r>
            <a:endParaRPr lang="ru-RU" sz="6800" b="1" dirty="0">
              <a:solidFill>
                <a:srgbClr val="0070C0"/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V="1">
            <a:off x="4932040" y="4725144"/>
            <a:ext cx="576064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932040" y="5301208"/>
            <a:ext cx="64807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932040" y="5517232"/>
            <a:ext cx="648072" cy="43204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994996" y="3962852"/>
            <a:ext cx="138531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с</a:t>
            </a:r>
            <a:r>
              <a:rPr lang="ru-RU" sz="4800" dirty="0" smtClean="0"/>
              <a:t> …</a:t>
            </a:r>
          </a:p>
          <a:p>
            <a:r>
              <a:rPr lang="ru-RU" sz="4800" b="1" dirty="0" smtClean="0">
                <a:solidFill>
                  <a:srgbClr val="FF0000"/>
                </a:solidFill>
              </a:rPr>
              <a:t>из</a:t>
            </a:r>
            <a:r>
              <a:rPr lang="ru-RU" sz="4800" dirty="0" smtClean="0"/>
              <a:t> …</a:t>
            </a:r>
          </a:p>
          <a:p>
            <a:r>
              <a:rPr lang="ru-RU" sz="4800" b="1" dirty="0" smtClean="0">
                <a:solidFill>
                  <a:srgbClr val="FF0000"/>
                </a:solidFill>
              </a:rPr>
              <a:t>к</a:t>
            </a:r>
            <a:r>
              <a:rPr lang="ru-RU" sz="4800" dirty="0" smtClean="0"/>
              <a:t> …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202495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2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АА153564\Desktop\1432456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753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628800"/>
            <a:ext cx="6336704" cy="4525963"/>
          </a:xfrm>
        </p:spPr>
        <p:txBody>
          <a:bodyPr/>
          <a:lstStyle/>
          <a:p>
            <a:pPr algn="ctr">
              <a:buNone/>
            </a:pPr>
            <a:endParaRPr lang="ru-RU" sz="4400" b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ru-RU" sz="4400" b="1" dirty="0" smtClean="0">
                <a:solidFill>
                  <a:srgbClr val="0070C0"/>
                </a:solidFill>
              </a:rPr>
              <a:t>Живи для людей, поживут и люди для тебя.</a:t>
            </a:r>
            <a:endParaRPr lang="ru-RU" sz="4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А153564\Desktop\morskoje-dno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208"/>
            <a:ext cx="9144000" cy="685920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91680" y="548680"/>
            <a:ext cx="542590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err="1" smtClean="0">
                <a:solidFill>
                  <a:srgbClr val="FFFF00"/>
                </a:solidFill>
              </a:rPr>
              <a:t>физминутка</a:t>
            </a:r>
            <a:endParaRPr lang="ru-RU" sz="8000" dirty="0">
              <a:solidFill>
                <a:srgbClr val="FFFF00"/>
              </a:solidFill>
            </a:endParaRPr>
          </a:p>
        </p:txBody>
      </p:sp>
      <p:pic>
        <p:nvPicPr>
          <p:cNvPr id="7" name="Непоседы - Я Ты Он Она Вместе Целая Страна (mp3cut.net) (1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51571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36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А153564\Desktop\P9j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846"/>
            <a:ext cx="9122812" cy="6864846"/>
          </a:xfrm>
          <a:prstGeom prst="rect">
            <a:avLst/>
          </a:prstGeom>
          <a:noFill/>
        </p:spPr>
      </p:pic>
      <p:pic>
        <p:nvPicPr>
          <p:cNvPr id="5" name="Picture 8" descr="C:\Users\АА153564\Desktop\1361181386_render_sol_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0185" y="-6846"/>
            <a:ext cx="5328592" cy="3996444"/>
          </a:xfrm>
          <a:prstGeom prst="rect">
            <a:avLst/>
          </a:prstGeom>
          <a:noFill/>
        </p:spPr>
      </p:pic>
      <p:pic>
        <p:nvPicPr>
          <p:cNvPr id="8" name="Picture 6" descr="C:\Users\АА153564\Desktop\Palm-trees-and-island-clipart-imag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844824"/>
            <a:ext cx="3672408" cy="382481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835696" y="4838774"/>
            <a:ext cx="1512168" cy="67845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 err="1" smtClean="0"/>
              <a:t>ме</a:t>
            </a:r>
            <a:endParaRPr lang="ru-RU" sz="5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АА153564\Desktop\1432456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3535" y="0"/>
            <a:ext cx="918753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404664"/>
            <a:ext cx="6624736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Редактор</a:t>
            </a:r>
            <a:r>
              <a:rPr lang="ru-RU" sz="3600" dirty="0" smtClean="0"/>
              <a:t> – тот, кто редактирует  какой-либо текст.</a:t>
            </a:r>
          </a:p>
          <a:p>
            <a:pPr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Редактировать</a:t>
            </a:r>
            <a:r>
              <a:rPr lang="ru-RU" sz="3600" dirty="0" smtClean="0"/>
              <a:t> - проверять и исправлять текст при подготовке к печати .</a:t>
            </a:r>
            <a:endParaRPr lang="ru-RU" sz="36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2411760" y="548680"/>
            <a:ext cx="72008" cy="7200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3491880" y="2276872"/>
            <a:ext cx="72008" cy="14401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C:\Users\АА153564\Desktop\img14.jpg"/>
          <p:cNvPicPr>
            <a:picLocks noChangeAspect="1" noChangeArrowheads="1"/>
          </p:cNvPicPr>
          <p:nvPr/>
        </p:nvPicPr>
        <p:blipFill>
          <a:blip r:embed="rId3" cstate="print"/>
          <a:srcRect t="9488"/>
          <a:stretch>
            <a:fillRect/>
          </a:stretch>
        </p:blipFill>
        <p:spPr bwMode="auto">
          <a:xfrm>
            <a:off x="2555776" y="4149080"/>
            <a:ext cx="3978301" cy="2492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АА153564\Desktop\1432456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3535" y="0"/>
            <a:ext cx="9187535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412776"/>
            <a:ext cx="7344816" cy="4525963"/>
          </a:xfrm>
        </p:spPr>
        <p:txBody>
          <a:bodyPr/>
          <a:lstStyle/>
          <a:p>
            <a:pPr algn="ctr">
              <a:buNone/>
            </a:pPr>
            <a:r>
              <a:rPr lang="ru-RU" sz="3600" b="1" i="1" dirty="0" smtClean="0"/>
              <a:t>Ты на их не обижайся, пожалуйста.</a:t>
            </a:r>
            <a:endParaRPr lang="ru-RU" sz="3600" b="1" dirty="0" smtClean="0"/>
          </a:p>
          <a:p>
            <a:pPr algn="ctr">
              <a:buNone/>
            </a:pPr>
            <a:endParaRPr lang="ru-RU" sz="3600" b="1" i="1" dirty="0" smtClean="0"/>
          </a:p>
          <a:p>
            <a:pPr algn="ctr">
              <a:buNone/>
            </a:pPr>
            <a:r>
              <a:rPr lang="ru-RU" sz="3600" b="1" i="1" dirty="0" smtClean="0"/>
              <a:t>Бабушке без тебе не обойтись.</a:t>
            </a:r>
            <a:endParaRPr lang="ru-RU" sz="3600" b="1" dirty="0" smtClean="0"/>
          </a:p>
          <a:p>
            <a:pPr algn="ctr">
              <a:buNone/>
            </a:pPr>
            <a:endParaRPr lang="ru-RU" sz="3600" b="1" i="1" dirty="0" smtClean="0"/>
          </a:p>
          <a:p>
            <a:pPr algn="ctr">
              <a:buNone/>
            </a:pPr>
            <a:r>
              <a:rPr lang="ru-RU" sz="3600" b="1" i="1" dirty="0" smtClean="0"/>
              <a:t>Поздравляю тебя, уважаемая Галина Ивановна!</a:t>
            </a:r>
            <a:endParaRPr lang="ru-RU" sz="3600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А153564\Desktop\P9j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846"/>
            <a:ext cx="9122812" cy="6864846"/>
          </a:xfrm>
          <a:prstGeom prst="rect">
            <a:avLst/>
          </a:prstGeom>
          <a:noFill/>
        </p:spPr>
      </p:pic>
      <p:pic>
        <p:nvPicPr>
          <p:cNvPr id="5" name="Picture 8" descr="C:\Users\АА153564\Desktop\1361181386_render_sol_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-468560" y="-99392"/>
            <a:ext cx="5328592" cy="3996444"/>
          </a:xfrm>
          <a:prstGeom prst="rect">
            <a:avLst/>
          </a:prstGeom>
          <a:noFill/>
        </p:spPr>
      </p:pic>
      <p:pic>
        <p:nvPicPr>
          <p:cNvPr id="10" name="Picture 7" descr="C:\Users\АА153564\Desktop\Island-PNG-Transparent-Imag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2060848"/>
            <a:ext cx="4507650" cy="3220153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6084168" y="4522288"/>
            <a:ext cx="1728192" cy="64807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 err="1" smtClean="0"/>
              <a:t>ние</a:t>
            </a:r>
            <a:endParaRPr lang="ru-RU" sz="5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А153564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1385" cy="6858000"/>
          </a:xfrm>
          <a:prstGeom prst="rect">
            <a:avLst/>
          </a:prstGeom>
          <a:noFill/>
        </p:spPr>
      </p:pic>
      <p:pic>
        <p:nvPicPr>
          <p:cNvPr id="1027" name="Picture 3" descr="C:\Users\АА153564\Desktop\31961-3-island-h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00808"/>
            <a:ext cx="2590272" cy="2297586"/>
          </a:xfrm>
          <a:prstGeom prst="rect">
            <a:avLst/>
          </a:prstGeom>
          <a:noFill/>
        </p:spPr>
      </p:pic>
      <p:pic>
        <p:nvPicPr>
          <p:cNvPr id="1028" name="Picture 4" descr="C:\Users\АА153564\Desktop\island-transparent-png-102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077072"/>
            <a:ext cx="2849132" cy="2317702"/>
          </a:xfrm>
          <a:prstGeom prst="rect">
            <a:avLst/>
          </a:prstGeom>
          <a:noFill/>
        </p:spPr>
      </p:pic>
      <p:pic>
        <p:nvPicPr>
          <p:cNvPr id="1029" name="Picture 5" descr="C:\Users\АА153564\Desktop\island-clipart-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980728"/>
            <a:ext cx="2842815" cy="2290598"/>
          </a:xfrm>
          <a:prstGeom prst="rect">
            <a:avLst/>
          </a:prstGeom>
          <a:noFill/>
        </p:spPr>
      </p:pic>
      <p:pic>
        <p:nvPicPr>
          <p:cNvPr id="1030" name="Picture 6" descr="C:\Users\АА153564\Desktop\Palm-trees-and-island-clipart-imag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1340768"/>
            <a:ext cx="2839242" cy="2957070"/>
          </a:xfrm>
          <a:prstGeom prst="rect">
            <a:avLst/>
          </a:prstGeom>
          <a:noFill/>
        </p:spPr>
      </p:pic>
      <p:pic>
        <p:nvPicPr>
          <p:cNvPr id="1031" name="Picture 7" descr="C:\Users\АА153564\Desktop\Island-PNG-Transparent-Imag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95936" y="4077072"/>
            <a:ext cx="3563888" cy="2545953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043608" y="5589240"/>
            <a:ext cx="1512168" cy="5760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/>
              <a:t>мес</a:t>
            </a:r>
            <a:endParaRPr lang="ru-RU" sz="4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07504" y="3429000"/>
            <a:ext cx="1440160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то</a:t>
            </a:r>
            <a:endParaRPr lang="ru-RU" sz="4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499992" y="2852936"/>
            <a:ext cx="1368152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и</a:t>
            </a:r>
            <a:endParaRPr lang="ru-RU" sz="4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524328" y="3717032"/>
            <a:ext cx="1368152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/>
              <a:t>ме</a:t>
            </a:r>
            <a:endParaRPr lang="ru-RU" sz="4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364088" y="6093296"/>
            <a:ext cx="1584176" cy="5760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/>
              <a:t>ние</a:t>
            </a:r>
            <a:endParaRPr lang="ru-RU" sz="4000" dirty="0"/>
          </a:p>
        </p:txBody>
      </p:sp>
      <p:pic>
        <p:nvPicPr>
          <p:cNvPr id="1032" name="Picture 8" descr="C:\Users\АА153564\Desktop\1361181386_render_sol_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55776" y="2996952"/>
            <a:ext cx="3896949" cy="2922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9078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АА153564\Desktop\0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3" name="Picture 5" descr="C:\Users\АА153564\Desktop\sma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284985"/>
            <a:ext cx="3168352" cy="2732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paradigmpacific.com/wp-content/uploads/2013/10/hd-abstract-blue-background-blue-abstract-light-effect-e13841379974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16" r="15974"/>
          <a:stretch/>
        </p:blipFill>
        <p:spPr bwMode="auto">
          <a:xfrm>
            <a:off x="-252536" y="-286604"/>
            <a:ext cx="9642196" cy="7144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1628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/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7300" b="1" dirty="0" smtClean="0">
                <a:solidFill>
                  <a:srgbClr val="000099"/>
                </a:solidFill>
              </a:rPr>
              <a:t>Тема урока:</a:t>
            </a:r>
            <a:br>
              <a:rPr lang="ru-RU" sz="7300" b="1" dirty="0" smtClean="0">
                <a:solidFill>
                  <a:srgbClr val="000099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> </a:t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8900" b="1" dirty="0" smtClean="0">
                <a:solidFill>
                  <a:srgbClr val="FF0000"/>
                </a:solidFill>
              </a:rPr>
              <a:t>Местоимение.</a:t>
            </a:r>
            <a:endParaRPr lang="ru-RU" sz="8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38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АА153564\Desktop\264015846_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897" y="0"/>
            <a:ext cx="9143601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Чайковский - Вальс цветов из Щелкунчика - Шум моря и Музыка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5805264"/>
            <a:ext cx="576064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34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А153564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1385" cy="6858000"/>
          </a:xfrm>
          <a:prstGeom prst="rect">
            <a:avLst/>
          </a:prstGeom>
          <a:noFill/>
        </p:spPr>
      </p:pic>
      <p:pic>
        <p:nvPicPr>
          <p:cNvPr id="1027" name="Picture 3" descr="C:\Users\АА153564\Desktop\31961-3-island-h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700808"/>
            <a:ext cx="2590272" cy="2297586"/>
          </a:xfrm>
          <a:prstGeom prst="rect">
            <a:avLst/>
          </a:prstGeom>
          <a:noFill/>
        </p:spPr>
      </p:pic>
      <p:pic>
        <p:nvPicPr>
          <p:cNvPr id="1028" name="Picture 4" descr="C:\Users\АА153564\Desktop\island-transparent-png-102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077072"/>
            <a:ext cx="2849132" cy="2317702"/>
          </a:xfrm>
          <a:prstGeom prst="rect">
            <a:avLst/>
          </a:prstGeom>
          <a:noFill/>
        </p:spPr>
      </p:pic>
      <p:pic>
        <p:nvPicPr>
          <p:cNvPr id="1029" name="Picture 5" descr="C:\Users\АА153564\Desktop\island-clipart-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980728"/>
            <a:ext cx="2842815" cy="2290598"/>
          </a:xfrm>
          <a:prstGeom prst="rect">
            <a:avLst/>
          </a:prstGeom>
          <a:noFill/>
        </p:spPr>
      </p:pic>
      <p:pic>
        <p:nvPicPr>
          <p:cNvPr id="1030" name="Picture 6" descr="C:\Users\АА153564\Desktop\Palm-trees-and-island-clipart-imag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1340768"/>
            <a:ext cx="2839242" cy="2957070"/>
          </a:xfrm>
          <a:prstGeom prst="rect">
            <a:avLst/>
          </a:prstGeom>
          <a:noFill/>
        </p:spPr>
      </p:pic>
      <p:pic>
        <p:nvPicPr>
          <p:cNvPr id="1031" name="Picture 7" descr="C:\Users\АА153564\Desktop\Island-PNG-Transparent-Imag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95936" y="4077072"/>
            <a:ext cx="3563888" cy="2545953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043608" y="5589240"/>
            <a:ext cx="1512168" cy="5760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/>
              <a:t>мес</a:t>
            </a:r>
            <a:endParaRPr lang="ru-RU" sz="4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07504" y="3429000"/>
            <a:ext cx="1440160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то</a:t>
            </a:r>
            <a:endParaRPr lang="ru-RU" sz="4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499992" y="2852936"/>
            <a:ext cx="1368152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и</a:t>
            </a:r>
            <a:endParaRPr lang="ru-RU" sz="4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524328" y="3717032"/>
            <a:ext cx="1368152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/>
              <a:t>ме</a:t>
            </a:r>
            <a:endParaRPr lang="ru-RU" sz="4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364088" y="6093296"/>
            <a:ext cx="1584176" cy="5760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/>
              <a:t>ние</a:t>
            </a:r>
            <a:endParaRPr lang="ru-RU" sz="4000" dirty="0"/>
          </a:p>
        </p:txBody>
      </p:sp>
      <p:pic>
        <p:nvPicPr>
          <p:cNvPr id="1032" name="Picture 8" descr="C:\Users\АА153564\Desktop\1361181386_render_sol_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55776" y="2996952"/>
            <a:ext cx="3896949" cy="2922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А153564\Desktop\P9j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846"/>
            <a:ext cx="9122812" cy="6864846"/>
          </a:xfrm>
          <a:prstGeom prst="rect">
            <a:avLst/>
          </a:prstGeom>
          <a:noFill/>
        </p:spPr>
      </p:pic>
      <p:pic>
        <p:nvPicPr>
          <p:cNvPr id="5" name="Picture 8" descr="C:\Users\АА153564\Desktop\1361181386_render_sol_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5408" y="620688"/>
            <a:ext cx="5328592" cy="3996444"/>
          </a:xfrm>
          <a:prstGeom prst="rect">
            <a:avLst/>
          </a:prstGeom>
          <a:noFill/>
        </p:spPr>
      </p:pic>
      <p:pic>
        <p:nvPicPr>
          <p:cNvPr id="6" name="Picture 4" descr="C:\Users\АА153564\Desktop\island-transparent-png-102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852935"/>
            <a:ext cx="3744416" cy="304599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971600" y="5013176"/>
            <a:ext cx="1728192" cy="57606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err="1" smtClean="0"/>
              <a:t>мес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АА153564\Desktop\1432456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7535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Cambria" pitchFamily="18" charset="0"/>
                <a:cs typeface="CordiaUPC" pitchFamily="34" charset="-34"/>
              </a:rPr>
              <a:t>« Четвёртый лишний»</a:t>
            </a:r>
            <a:endParaRPr lang="ru-RU" b="1" dirty="0">
              <a:solidFill>
                <a:srgbClr val="C00000"/>
              </a:solidFill>
              <a:latin typeface="Cambria" pitchFamily="18" charset="0"/>
              <a:cs typeface="CordiaUPC" pitchFamily="34" charset="-3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70178" y="5445224"/>
            <a:ext cx="7056784" cy="7920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00B0F0"/>
                </a:solidFill>
              </a:rPr>
              <a:t>5)  </a:t>
            </a:r>
            <a:r>
              <a:rPr lang="ru-RU" sz="4400" b="1" dirty="0" smtClean="0">
                <a:solidFill>
                  <a:srgbClr val="000099"/>
                </a:solidFill>
              </a:rPr>
              <a:t>Мы,            вы, они</a:t>
            </a:r>
          </a:p>
          <a:p>
            <a:pPr>
              <a:buNone/>
            </a:pP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39631" y="1700808"/>
            <a:ext cx="5308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B0F0"/>
                </a:solidFill>
              </a:rPr>
              <a:t>1) </a:t>
            </a:r>
            <a:r>
              <a:rPr lang="ru-RU" sz="4400" b="1" dirty="0" smtClean="0">
                <a:solidFill>
                  <a:srgbClr val="000099"/>
                </a:solidFill>
              </a:rPr>
              <a:t>Я, они,       ты</a:t>
            </a:r>
            <a:endParaRPr lang="ru-RU" sz="4400" b="1" dirty="0">
              <a:solidFill>
                <a:srgbClr val="00009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80354" y="1698618"/>
            <a:ext cx="9361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400" b="1" dirty="0" smtClean="0">
                <a:solidFill>
                  <a:srgbClr val="000099"/>
                </a:solidFill>
              </a:rPr>
              <a:t>на,</a:t>
            </a:r>
            <a:endParaRPr lang="ru-RU" sz="4400" b="1" dirty="0">
              <a:solidFill>
                <a:srgbClr val="000099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39631" y="2640578"/>
            <a:ext cx="496642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4400" b="1" dirty="0">
                <a:solidFill>
                  <a:srgbClr val="00CCFF"/>
                </a:solidFill>
              </a:rPr>
              <a:t>2)  </a:t>
            </a:r>
            <a:r>
              <a:rPr lang="ru-RU" sz="4400" b="1" dirty="0">
                <a:solidFill>
                  <a:srgbClr val="000099"/>
                </a:solidFill>
              </a:rPr>
              <a:t> </a:t>
            </a:r>
            <a:r>
              <a:rPr lang="ru-RU" sz="4400" b="1" dirty="0" smtClean="0">
                <a:solidFill>
                  <a:srgbClr val="000099"/>
                </a:solidFill>
              </a:rPr>
              <a:t>   </a:t>
            </a:r>
            <a:r>
              <a:rPr lang="ru-RU" sz="4400" b="1" dirty="0">
                <a:solidFill>
                  <a:srgbClr val="000099"/>
                </a:solidFill>
              </a:rPr>
              <a:t> </a:t>
            </a:r>
            <a:r>
              <a:rPr lang="ru-RU" sz="4400" b="1" dirty="0" smtClean="0">
                <a:solidFill>
                  <a:srgbClr val="000099"/>
                </a:solidFill>
              </a:rPr>
              <a:t> оно</a:t>
            </a:r>
            <a:r>
              <a:rPr lang="ru-RU" sz="4400" b="1" dirty="0">
                <a:solidFill>
                  <a:srgbClr val="000099"/>
                </a:solidFill>
              </a:rPr>
              <a:t>, она, они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50935" y="2666118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400" b="1" dirty="0" smtClean="0">
                <a:solidFill>
                  <a:srgbClr val="000099"/>
                </a:solidFill>
              </a:rPr>
              <a:t>Но,     </a:t>
            </a:r>
            <a:endParaRPr lang="ru-RU" sz="4400" dirty="0"/>
          </a:p>
        </p:txBody>
      </p:sp>
      <p:sp>
        <p:nvSpPr>
          <p:cNvPr id="9" name="TextBox 8"/>
          <p:cNvSpPr txBox="1"/>
          <p:nvPr/>
        </p:nvSpPr>
        <p:spPr>
          <a:xfrm>
            <a:off x="1939631" y="3645024"/>
            <a:ext cx="4968552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00B0F0"/>
                </a:solidFill>
              </a:rPr>
              <a:t>3)  </a:t>
            </a:r>
            <a:r>
              <a:rPr lang="ru-RU" sz="4400" b="1" dirty="0">
                <a:solidFill>
                  <a:srgbClr val="000099"/>
                </a:solidFill>
              </a:rPr>
              <a:t>Я,  </a:t>
            </a:r>
            <a:r>
              <a:rPr lang="ru-RU" sz="4400" b="1" dirty="0" smtClean="0">
                <a:solidFill>
                  <a:srgbClr val="000099"/>
                </a:solidFill>
              </a:rPr>
              <a:t>       </a:t>
            </a:r>
            <a:r>
              <a:rPr lang="ru-RU" sz="4400" b="1" dirty="0">
                <a:solidFill>
                  <a:srgbClr val="000099"/>
                </a:solidFill>
              </a:rPr>
              <a:t> </a:t>
            </a:r>
            <a:r>
              <a:rPr lang="ru-RU" sz="4400" b="1" dirty="0" smtClean="0">
                <a:solidFill>
                  <a:srgbClr val="000099"/>
                </a:solidFill>
              </a:rPr>
              <a:t> ты</a:t>
            </a:r>
            <a:r>
              <a:rPr lang="ru-RU" sz="4400" b="1" dirty="0">
                <a:solidFill>
                  <a:srgbClr val="000099"/>
                </a:solidFill>
              </a:rPr>
              <a:t>, вы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367684" y="3645024"/>
            <a:ext cx="12807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99"/>
                </a:solidFill>
              </a:rPr>
              <a:t>Яна,</a:t>
            </a:r>
            <a:endParaRPr lang="ru-RU" sz="4400" dirty="0">
              <a:solidFill>
                <a:srgbClr val="000099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4010" y="4552964"/>
            <a:ext cx="7072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00B0F0"/>
                </a:solidFill>
              </a:rPr>
              <a:t>4)  </a:t>
            </a:r>
            <a:r>
              <a:rPr lang="ru-RU" sz="4400" b="1" dirty="0">
                <a:solidFill>
                  <a:srgbClr val="000099"/>
                </a:solidFill>
              </a:rPr>
              <a:t>Он, она</a:t>
            </a:r>
            <a:r>
              <a:rPr lang="ru-RU" sz="4400" b="1" dirty="0" smtClean="0">
                <a:solidFill>
                  <a:srgbClr val="000099"/>
                </a:solidFill>
              </a:rPr>
              <a:t>, </a:t>
            </a:r>
            <a:r>
              <a:rPr lang="ru-RU" sz="4400" b="1" dirty="0" smtClean="0">
                <a:solidFill>
                  <a:srgbClr val="0033CC"/>
                </a:solidFill>
              </a:rPr>
              <a:t>          </a:t>
            </a:r>
            <a:r>
              <a:rPr lang="ru-RU" sz="4400" b="1" dirty="0">
                <a:solidFill>
                  <a:srgbClr val="0033CC"/>
                </a:solidFill>
              </a:rPr>
              <a:t> </a:t>
            </a:r>
            <a:r>
              <a:rPr lang="ru-RU" sz="4400" b="1" dirty="0">
                <a:solidFill>
                  <a:srgbClr val="000099"/>
                </a:solidFill>
              </a:rPr>
              <a:t>оно</a:t>
            </a:r>
            <a:endParaRPr lang="ru-RU" sz="4400" dirty="0">
              <a:solidFill>
                <a:srgbClr val="000099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8406" y="4574869"/>
            <a:ext cx="17237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0033CC"/>
                </a:solidFill>
              </a:rPr>
              <a:t> </a:t>
            </a:r>
            <a:r>
              <a:rPr lang="ru-RU" sz="4400" b="1" dirty="0" smtClean="0">
                <a:solidFill>
                  <a:srgbClr val="000099"/>
                </a:solidFill>
              </a:rPr>
              <a:t>окно,</a:t>
            </a:r>
            <a:r>
              <a:rPr lang="ru-RU" sz="4400" b="1" dirty="0" smtClean="0">
                <a:solidFill>
                  <a:srgbClr val="0033CC"/>
                </a:solidFill>
              </a:rPr>
              <a:t> </a:t>
            </a:r>
            <a:endParaRPr lang="ru-RU" sz="4400" dirty="0"/>
          </a:p>
        </p:txBody>
      </p:sp>
      <p:sp>
        <p:nvSpPr>
          <p:cNvPr id="13" name="TextBox 12"/>
          <p:cNvSpPr txBox="1"/>
          <p:nvPr/>
        </p:nvSpPr>
        <p:spPr>
          <a:xfrm>
            <a:off x="3776983" y="5444526"/>
            <a:ext cx="16561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0033CC"/>
                </a:solidFill>
              </a:rPr>
              <a:t> </a:t>
            </a:r>
            <a:r>
              <a:rPr lang="ru-RU" sz="4400" b="1" dirty="0" smtClean="0">
                <a:solidFill>
                  <a:srgbClr val="000099"/>
                </a:solidFill>
              </a:rPr>
              <a:t>мою,</a:t>
            </a:r>
            <a:r>
              <a:rPr lang="ru-RU" sz="4400" b="1" dirty="0" smtClean="0">
                <a:solidFill>
                  <a:srgbClr val="0033CC"/>
                </a:solidFill>
              </a:rPr>
              <a:t>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А153564\Desktop\P9js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846"/>
            <a:ext cx="9122812" cy="6864846"/>
          </a:xfrm>
          <a:prstGeom prst="rect">
            <a:avLst/>
          </a:prstGeom>
          <a:noFill/>
        </p:spPr>
      </p:pic>
      <p:pic>
        <p:nvPicPr>
          <p:cNvPr id="5" name="Picture 8" descr="C:\Users\АА153564\Desktop\1361181386_render_sol_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62951"/>
            <a:ext cx="5328592" cy="3996444"/>
          </a:xfrm>
          <a:prstGeom prst="rect">
            <a:avLst/>
          </a:prstGeom>
          <a:noFill/>
        </p:spPr>
      </p:pic>
      <p:pic>
        <p:nvPicPr>
          <p:cNvPr id="8" name="Picture 3" descr="C:\Users\АА153564\Desktop\31961-3-island-h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2361173"/>
            <a:ext cx="3655438" cy="324239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367271" y="5013175"/>
            <a:ext cx="1584176" cy="59039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 smtClean="0"/>
              <a:t>то</a:t>
            </a:r>
            <a:endParaRPr lang="ru-RU" sz="5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АА153564\Desktop\4af0e67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91680" y="5301208"/>
            <a:ext cx="5832648" cy="141845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Иван Андреевич Крылов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paradigmpacific.com/wp-content/uploads/2013/10/hd-abstract-blue-background-blue-abstract-light-effect-e13841379974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16" r="15974"/>
          <a:stretch/>
        </p:blipFill>
        <p:spPr bwMode="auto">
          <a:xfrm>
            <a:off x="-252536" y="-286604"/>
            <a:ext cx="9642196" cy="7144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9252520" cy="543346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/>
              <a:t>Как, милый  Петушок, поёшь       громко, важно!</a:t>
            </a:r>
          </a:p>
          <a:p>
            <a:pPr>
              <a:buNone/>
            </a:pPr>
            <a:endParaRPr lang="ru-RU" sz="3500" b="1" dirty="0" smtClean="0"/>
          </a:p>
          <a:p>
            <a:pPr>
              <a:buNone/>
            </a:pPr>
            <a:r>
              <a:rPr lang="ru-RU" sz="4000" b="1" dirty="0" smtClean="0"/>
              <a:t>А         , друзья, как не садитесь, все в музыканты не годитесь.</a:t>
            </a:r>
          </a:p>
          <a:p>
            <a:pPr>
              <a:buNone/>
            </a:pPr>
            <a:endParaRPr lang="ru-RU" sz="3500" b="1" dirty="0" smtClean="0"/>
          </a:p>
          <a:p>
            <a:pPr>
              <a:buNone/>
            </a:pPr>
            <a:r>
              <a:rPr lang="ru-RU" sz="4000" b="1" dirty="0" smtClean="0"/>
              <a:t>Злой тоской удручена, к Муравью ползёт </a:t>
            </a:r>
            <a:r>
              <a:rPr lang="ru-RU" sz="4000" b="1" dirty="0"/>
              <a:t> </a:t>
            </a:r>
            <a:r>
              <a:rPr lang="ru-RU" sz="4000" b="1" dirty="0" smtClean="0"/>
              <a:t>       .</a:t>
            </a:r>
          </a:p>
          <a:p>
            <a:pPr>
              <a:buNone/>
            </a:pPr>
            <a:endParaRPr lang="ru-RU" sz="3500" b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C:\Users\АА153564\Desktop\e9115aabb763ad8a15df1aca00c36278.jpg"/>
          <p:cNvPicPr>
            <a:picLocks noChangeAspect="1" noChangeArrowheads="1"/>
          </p:cNvPicPr>
          <p:nvPr/>
        </p:nvPicPr>
        <p:blipFill>
          <a:blip r:embed="rId3" cstate="print"/>
          <a:srcRect l="12701" t="9503" r="12701" b="24966"/>
          <a:stretch>
            <a:fillRect/>
          </a:stretch>
        </p:blipFill>
        <p:spPr bwMode="auto">
          <a:xfrm>
            <a:off x="7140527" y="1484784"/>
            <a:ext cx="2003473" cy="1343794"/>
          </a:xfrm>
          <a:prstGeom prst="rect">
            <a:avLst/>
          </a:prstGeom>
          <a:noFill/>
        </p:spPr>
      </p:pic>
      <p:pic>
        <p:nvPicPr>
          <p:cNvPr id="1027" name="Picture 3" descr="C:\Users\АА153564\Desktop\img28.jpg"/>
          <p:cNvPicPr>
            <a:picLocks noChangeAspect="1" noChangeArrowheads="1"/>
          </p:cNvPicPr>
          <p:nvPr/>
        </p:nvPicPr>
        <p:blipFill>
          <a:blip r:embed="rId4" cstate="print"/>
          <a:srcRect l="9046" t="17422" r="12557" b="6191"/>
          <a:stretch>
            <a:fillRect/>
          </a:stretch>
        </p:blipFill>
        <p:spPr bwMode="auto">
          <a:xfrm>
            <a:off x="7123326" y="3285698"/>
            <a:ext cx="2023356" cy="1478606"/>
          </a:xfrm>
          <a:prstGeom prst="rect">
            <a:avLst/>
          </a:prstGeom>
          <a:noFill/>
        </p:spPr>
      </p:pic>
      <p:pic>
        <p:nvPicPr>
          <p:cNvPr id="1028" name="Picture 4" descr="C:\Users\АА153564\Desktop\strekoza_i_muravej.jpg"/>
          <p:cNvPicPr>
            <a:picLocks noChangeAspect="1" noChangeArrowheads="1"/>
          </p:cNvPicPr>
          <p:nvPr/>
        </p:nvPicPr>
        <p:blipFill>
          <a:blip r:embed="rId5" cstate="print"/>
          <a:srcRect l="6568" b="7676"/>
          <a:stretch>
            <a:fillRect/>
          </a:stretch>
        </p:blipFill>
        <p:spPr bwMode="auto">
          <a:xfrm>
            <a:off x="7242654" y="5212068"/>
            <a:ext cx="1642642" cy="150950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660232" y="836712"/>
            <a:ext cx="576064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0119" y="2708920"/>
            <a:ext cx="576064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23728" y="5408950"/>
            <a:ext cx="576064" cy="5040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52220" y="689605"/>
            <a:ext cx="7920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ты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907704" y="5276067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она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4095" y="2684876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в</a:t>
            </a:r>
            <a:r>
              <a:rPr lang="ru-RU" sz="4000" b="1" dirty="0" smtClean="0">
                <a:solidFill>
                  <a:srgbClr val="FF0000"/>
                </a:solidFill>
              </a:rPr>
              <a:t>ы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7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184</Words>
  <Application>Microsoft Office PowerPoint</Application>
  <PresentationFormat>Экран (4:3)</PresentationFormat>
  <Paragraphs>67</Paragraphs>
  <Slides>19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Местоимения</vt:lpstr>
      <vt:lpstr> Тема урока:   Местоимение.</vt:lpstr>
      <vt:lpstr>Презентация PowerPoint</vt:lpstr>
      <vt:lpstr>Презентация PowerPoint</vt:lpstr>
      <vt:lpstr>Презентация PowerPoint</vt:lpstr>
      <vt:lpstr>« Четвёртый лишний»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АА153564</dc:creator>
  <cp:lastModifiedBy>Оксана</cp:lastModifiedBy>
  <cp:revision>35</cp:revision>
  <dcterms:created xsi:type="dcterms:W3CDTF">2019-01-31T15:58:45Z</dcterms:created>
  <dcterms:modified xsi:type="dcterms:W3CDTF">2019-02-07T06:28:35Z</dcterms:modified>
</cp:coreProperties>
</file>