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2" r:id="rId4"/>
    <p:sldId id="263" r:id="rId5"/>
    <p:sldId id="270" r:id="rId6"/>
    <p:sldId id="264" r:id="rId7"/>
    <p:sldId id="265" r:id="rId8"/>
    <p:sldId id="266" r:id="rId9"/>
    <p:sldId id="267" r:id="rId10"/>
    <p:sldId id="268" r:id="rId11"/>
    <p:sldId id="269" r:id="rId12"/>
    <p:sldId id="260" r:id="rId13"/>
    <p:sldId id="272" r:id="rId14"/>
    <p:sldId id="271" r:id="rId15"/>
    <p:sldId id="273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2" autoAdjust="0"/>
    <p:restoredTop sz="94660"/>
  </p:normalViewPr>
  <p:slideViewPr>
    <p:cSldViewPr>
      <p:cViewPr varScale="1">
        <p:scale>
          <a:sx n="68" d="100"/>
          <a:sy n="68" d="100"/>
        </p:scale>
        <p:origin x="-8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376EB39-A846-4A60-B2E2-3C0BD4761587}" type="datetimeFigureOut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DAFC51B-F749-41CB-9A76-BC200E335A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3D543-5CE6-4A53-A5AC-3293B773FDC5}" type="datetime1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AA558-C1BD-4C82-AFDB-3D79B447EE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54A9A-F7A7-46E6-9FCD-BAFE0BA0EAF5}" type="datetime1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47BFF-CF2E-464A-B050-43E42A7A1E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4D7E6-F7B2-439B-B95F-17B3CE2F752D}" type="datetime1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B3E29-6737-4007-B76E-FCA4B79097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600200"/>
            <a:ext cx="7924800" cy="4419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05A43-DF0F-4B8C-A6F6-AC227ABEB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D9F84-AF0D-4955-87C4-44359B39DE49}" type="datetime1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121B3-105C-4D60-9A3B-8DD47ED921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DE4E5-60D6-49F0-8955-3D1CA2895733}" type="datetime1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E2DEF-0D9C-44B6-B3D3-1D4D9CEFC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1D2A1-5121-48DE-879D-1D677FFC07C6}" type="datetime1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03CBC-BFC3-444D-A6C8-87BDA30C2D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46144-8BAF-47FC-B9A3-C5382BC44FD3}" type="datetime1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6DE1B-05C6-4A61-BCE1-BF319089C1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1D3A6-7A54-4F6B-AB87-CCA8D850E189}" type="datetime1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56464-377C-4F1A-975E-282D36CF55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24BE0-2F47-4B8F-8A30-E95015F0BC51}" type="datetime1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1BE26-9161-433C-B8A9-C9760ACA35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F2CE0-A05E-4BDE-B134-285F09440D30}" type="datetime1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E7FA6-7D2A-4CD6-A64D-B8E83C5FE8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9D712-8F9D-4501-845C-6191842D55A5}" type="datetime1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90FD7-80F9-49F9-9B88-7B55848E77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FC5331-B6A5-410D-AFC2-514FCFE1DB72}" type="datetime1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871BC5-4038-4CD4-9D1F-5AA693F2C6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../../../../../&#1040;&#1076;&#1084;&#1080;&#1085;&#1080;&#1089;&#1090;&#1088;&#1072;&#1090;&#1086;&#1088;/&#1056;&#1072;&#1073;&#1086;&#1095;&#1080;&#1081;%20&#1089;&#1090;&#1086;&#1083;/&#1060;&#1077;&#1089;&#1090;&#1080;&#1074;&#1072;&#1083;&#1100;%20&#1054;&#1090;&#1082;&#1088;&#1099;&#1090;&#1099;&#1081;%20&#1091;&#1088;&#1086;&#1082;%202011/&#1060;&#1045;&#1057;&#1058;&#1048;&#1042;&#1040;&#1051;&#1068;%20&#1054;&#1090;&#1082;&#1088;&#1099;&#1090;&#1099;&#1081;%20&#1091;&#1088;&#1086;&#1082;/&#1043;&#1048;&#1055;&#1045;&#1056;&#1057;&#1057;&#1067;&#1051;&#1050;&#1048;/&#1060;&#1056;&#1054;&#1053;&#1058;.&#1054;&#1055;&#1056;&#1054;&#1057;.ppt" TargetMode="External"/><Relationship Id="rId3" Type="http://schemas.openxmlformats.org/officeDocument/2006/relationships/hyperlink" Target="&#1043;&#1048;&#1055;&#1045;&#1056;&#1057;&#1057;&#1067;&#1051;&#1050;&#1048;/&#1044;&#1054;&#1052;&#1040;&#1064;&#1053;&#1045;&#1045;%20&#1047;&#1040;&#1044;&#1040;&#1053;&#1048;&#1045;.ppt" TargetMode="External"/><Relationship Id="rId7" Type="http://schemas.openxmlformats.org/officeDocument/2006/relationships/hyperlink" Target="../../../../../&#1040;&#1076;&#1084;&#1080;&#1085;&#1080;&#1089;&#1090;&#1088;&#1072;&#1090;&#1086;&#1088;/&#1056;&#1072;&#1073;&#1086;&#1095;&#1080;&#1081;%20&#1089;&#1090;&#1086;&#1083;/&#1060;&#1077;&#1089;&#1090;&#1080;&#1074;&#1072;&#1083;&#1100;%20&#1054;&#1090;&#1082;&#1088;&#1099;&#1090;&#1099;&#1081;%20&#1091;&#1088;&#1086;&#1082;%202011/&#1060;&#1045;&#1057;&#1058;&#1048;&#1042;&#1040;&#1051;&#1068;%20&#1054;&#1090;&#1082;&#1088;&#1099;&#1090;&#1099;&#1081;%20&#1091;&#1088;&#1086;&#1082;/&#1043;&#1048;&#1055;&#1045;&#1056;&#1057;&#1057;&#1067;&#1051;&#1050;&#1048;/&#1055;&#1054;&#1044;&#1043;&#1054;&#1058;&#1054;&#1042;&#1050;&#1040;%20&#1050;%20&#1054;&#1041;&#1066;&#1071;&#1057;&#1053;&#1045;&#1053;&#1048;&#1070;.ppt" TargetMode="External"/><Relationship Id="rId12" Type="http://schemas.openxmlformats.org/officeDocument/2006/relationships/hyperlink" Target="&#1043;&#1048;&#1055;&#1045;&#1056;&#1057;&#1057;&#1067;&#1051;&#1050;&#1048;/&#1052;&#1048;&#1053;&#1059;&#1058;&#1050;&#1048;%20&#1056;&#1045;&#1051;&#1040;&#1050;&#1057;&#1040;&#1062;&#1048;&#1048;/&#1056;&#1077;&#1083;&#1072;&#1082;&#1089;&#1072;&#1094;&#1080;&#1103;%201.ppt" TargetMode="External"/><Relationship Id="rId2" Type="http://schemas.openxmlformats.org/officeDocument/2006/relationships/hyperlink" Target="&#1043;&#1048;&#1055;&#1045;&#1056;&#1057;&#1057;&#1067;&#1051;&#1050;&#1048;/&#1048;&#1058;&#1054;&#1043;%20&#1059;&#1056;&#1054;&#1050;&#1040;.ppt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../../../../../&#1040;&#1076;&#1084;&#1080;&#1085;&#1080;&#1089;&#1090;&#1088;&#1072;&#1090;&#1086;&#1088;/&#1056;&#1072;&#1073;&#1086;&#1095;&#1080;&#1081;%20&#1089;&#1090;&#1086;&#1083;/&#1060;&#1077;&#1089;&#1090;&#1080;&#1074;&#1072;&#1083;&#1100;%20&#1054;&#1090;&#1082;&#1088;&#1099;&#1090;&#1099;&#1081;%20&#1091;&#1088;&#1086;&#1082;%202011/&#1060;&#1045;&#1057;&#1058;&#1048;&#1042;&#1040;&#1051;&#1068;%20&#1054;&#1090;&#1082;&#1088;&#1099;&#1090;&#1099;&#1081;%20&#1091;&#1088;&#1086;&#1082;/&#1043;&#1048;&#1055;&#1045;&#1056;&#1057;&#1057;&#1067;&#1051;&#1050;&#1048;/&#1054;&#1041;&#1066;&#1071;&#1057;&#1053;&#1045;&#1053;&#1048;&#1045;%20&#1053;&#1054;&#1042;&#1054;&#1043;&#1054;%20&#1052;&#1040;&#1058;&#1045;&#1056;&#1048;&#1040;&#1051;&#1040;.ppt" TargetMode="External"/><Relationship Id="rId11" Type="http://schemas.openxmlformats.org/officeDocument/2006/relationships/hyperlink" Target="&#1043;&#1048;&#1055;&#1045;&#1056;&#1057;&#1057;&#1067;&#1051;&#1050;&#1048;/&#1052;&#1048;&#1053;&#1059;&#1058;&#1050;&#1048;%20&#1056;&#1045;&#1051;&#1040;&#1050;&#1057;&#1040;&#1062;&#1048;&#1048;/&#1056;&#1077;&#1083;&#1072;&#1082;&#1089;&#1072;&#1094;&#1080;&#1103;%202.ppt" TargetMode="External"/><Relationship Id="rId5" Type="http://schemas.openxmlformats.org/officeDocument/2006/relationships/hyperlink" Target="../../../../../&#1040;&#1076;&#1084;&#1080;&#1085;&#1080;&#1089;&#1090;&#1088;&#1072;&#1090;&#1086;&#1088;/&#1056;&#1072;&#1073;&#1086;&#1095;&#1080;&#1081;%20&#1089;&#1090;&#1086;&#1083;/&#1060;&#1077;&#1089;&#1090;&#1080;&#1074;&#1072;&#1083;&#1100;%20&#1054;&#1090;&#1082;&#1088;&#1099;&#1090;&#1099;&#1081;%20&#1091;&#1088;&#1086;&#1082;%202011/&#1060;&#1045;&#1057;&#1058;&#1048;&#1042;&#1040;&#1051;&#1068;%20&#1054;&#1090;&#1082;&#1088;&#1099;&#1090;&#1099;&#1081;%20&#1091;&#1088;&#1086;&#1082;/&#1043;&#1048;&#1055;&#1045;&#1056;&#1057;&#1057;&#1067;&#1051;&#1050;&#1048;/&#1059;&#1089;&#1090;&#1085;&#1099;&#1081;%20&#1089;&#1095;&#1077;&#1090;.ppt" TargetMode="External"/><Relationship Id="rId10" Type="http://schemas.openxmlformats.org/officeDocument/2006/relationships/hyperlink" Target="&#1043;&#1048;&#1055;&#1045;&#1056;&#1057;&#1057;&#1067;&#1051;&#1050;&#1048;/&#1052;&#1048;&#1053;&#1059;&#1058;&#1050;&#1048;%20&#1056;&#1045;&#1051;&#1040;&#1050;&#1057;&#1040;&#1062;&#1048;&#1048;/&#1056;&#1077;&#1083;&#1072;&#1082;&#1089;&#1072;&#1094;&#1080;&#1103;%203.ppt" TargetMode="External"/><Relationship Id="rId4" Type="http://schemas.openxmlformats.org/officeDocument/2006/relationships/hyperlink" Target="&#1043;&#1048;&#1055;&#1045;&#1056;&#1057;&#1057;&#1067;&#1051;&#1050;&#1048;/&#1047;&#1040;&#1050;&#1056;&#1045;&#1055;&#1051;&#1045;&#1053;&#1048;&#1045;.ppt" TargetMode="External"/><Relationship Id="rId9" Type="http://schemas.openxmlformats.org/officeDocument/2006/relationships/hyperlink" Target="../../../../../&#1040;&#1076;&#1084;&#1080;&#1085;&#1080;&#1089;&#1090;&#1088;&#1072;&#1090;&#1086;&#1088;/&#1056;&#1072;&#1073;&#1086;&#1095;&#1080;&#1081;%20&#1089;&#1090;&#1086;&#1083;/&#1060;&#1077;&#1089;&#1090;&#1080;&#1074;&#1072;&#1083;&#1100;%20&#1054;&#1090;&#1082;&#1088;&#1099;&#1090;&#1099;&#1081;%20&#1091;&#1088;&#1086;&#1082;%202011/&#1060;&#1045;&#1057;&#1058;&#1048;&#1042;&#1040;&#1051;&#1068;%20&#1054;&#1090;&#1082;&#1088;&#1099;&#1090;&#1099;&#1081;%20&#1091;&#1088;&#1086;&#1082;/&#1043;&#1048;&#1055;&#1045;&#1056;&#1057;&#1057;&#1067;&#1051;&#1050;&#1048;/&#1055;&#1088;&#1086;&#1074;&#1077;&#1088;&#1082;&#1072;%20&#1044;&#1047;.ppt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gif"/><Relationship Id="rId7" Type="http://schemas.openxmlformats.org/officeDocument/2006/relationships/image" Target="../media/image15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14.gif"/><Relationship Id="rId5" Type="http://schemas.openxmlformats.org/officeDocument/2006/relationships/image" Target="../media/image13.png"/><Relationship Id="rId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2924944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Использование ИКТ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на уроках математики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 коррекционных классах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75" y="4429125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4" name="Picture 2" descr="H:\Documents and Settings\Aida\Рабочий стол\НОвая ГРАФИКА сборник\imag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5000636"/>
            <a:ext cx="1952628" cy="1437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H:\Documents and Settings\Aida\Рабочий стол\МОИ шаблоны ЭКСПЕРИМЕНТы\collage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28604"/>
            <a:ext cx="295605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4" descr="компьютер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548680"/>
            <a:ext cx="1849760" cy="184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611188" y="260350"/>
            <a:ext cx="5257800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2800" b="1" i="1">
                <a:solidFill>
                  <a:srgbClr val="A50021"/>
                </a:solidFill>
                <a:latin typeface="Arial" charset="0"/>
              </a:rPr>
              <a:t>Найти ошибки:</a:t>
            </a:r>
          </a:p>
          <a:p>
            <a:pPr marL="342900" indent="-342900">
              <a:spcBef>
                <a:spcPct val="20000"/>
              </a:spcBef>
            </a:pPr>
            <a:endParaRPr lang="ru-RU" sz="1000" b="1" i="1">
              <a:solidFill>
                <a:srgbClr val="A50021"/>
              </a:solidFill>
              <a:latin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4400" b="1">
              <a:solidFill>
                <a:schemeClr val="folHlink"/>
              </a:solidFill>
              <a:latin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2800" b="1">
                <a:solidFill>
                  <a:schemeClr val="folHlink"/>
                </a:solidFill>
                <a:latin typeface="Arial" charset="0"/>
              </a:rPr>
              <a:t>  </a:t>
            </a:r>
            <a:endParaRPr lang="ru-RU" sz="4400" b="1">
              <a:solidFill>
                <a:schemeClr val="folHlink"/>
              </a:solidFill>
              <a:latin typeface="Arial" charset="0"/>
            </a:endParaRP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6659563" y="836613"/>
            <a:ext cx="1162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A50021"/>
                </a:solidFill>
                <a:latin typeface="Times New Roman" pitchFamily="18" charset="0"/>
              </a:rPr>
              <a:t>12,2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6877050" y="3068638"/>
            <a:ext cx="8826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A50021"/>
                </a:solidFill>
                <a:latin typeface="Times New Roman" pitchFamily="18" charset="0"/>
              </a:rPr>
              <a:t>0,2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6732588" y="4221163"/>
            <a:ext cx="1162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A50021"/>
                </a:solidFill>
                <a:latin typeface="Times New Roman" pitchFamily="18" charset="0"/>
              </a:rPr>
              <a:t>0,06</a:t>
            </a:r>
          </a:p>
        </p:txBody>
      </p:sp>
      <p:pic>
        <p:nvPicPr>
          <p:cNvPr id="52230" name="Picture 6" descr="smil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1844824"/>
            <a:ext cx="1296988" cy="96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7" descr="sad+smiley+face%5B1%5D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908720"/>
            <a:ext cx="6397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2" name="Picture 8" descr="smil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5085184"/>
            <a:ext cx="1296988" cy="9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3" name="Picture 9" descr="sad+smiley+face%5B1%5D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3212976"/>
            <a:ext cx="6397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4" name="Picture 10" descr="sad+smiley+face%5B1%5D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4221163"/>
            <a:ext cx="6397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5" name="Rectangle 11"/>
          <p:cNvSpPr>
            <a:spLocks noChangeArrowheads="1"/>
          </p:cNvSpPr>
          <p:nvPr/>
        </p:nvSpPr>
        <p:spPr bwMode="auto">
          <a:xfrm>
            <a:off x="755576" y="908050"/>
            <a:ext cx="38307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400" b="1" dirty="0">
                <a:solidFill>
                  <a:schemeClr val="folHlink"/>
                </a:solidFill>
                <a:latin typeface="Arial" charset="0"/>
              </a:rPr>
              <a:t>7,2 + 5 = 7,7</a:t>
            </a:r>
            <a:endParaRPr lang="en-US" sz="4400" b="1" dirty="0">
              <a:solidFill>
                <a:schemeClr val="folHlink"/>
              </a:solidFill>
              <a:latin typeface="Arial" charset="0"/>
            </a:endParaRPr>
          </a:p>
        </p:txBody>
      </p:sp>
      <p:sp>
        <p:nvSpPr>
          <p:cNvPr id="52236" name="Rectangle 12"/>
          <p:cNvSpPr>
            <a:spLocks noChangeArrowheads="1"/>
          </p:cNvSpPr>
          <p:nvPr/>
        </p:nvSpPr>
        <p:spPr bwMode="auto">
          <a:xfrm>
            <a:off x="755650" y="1916113"/>
            <a:ext cx="4400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chemeClr val="folHlink"/>
                </a:solidFill>
                <a:latin typeface="Arial" charset="0"/>
              </a:rPr>
              <a:t>0,42 – 0,3 = 0,12</a:t>
            </a:r>
          </a:p>
        </p:txBody>
      </p:sp>
      <p:sp>
        <p:nvSpPr>
          <p:cNvPr id="52237" name="Rectangle 13"/>
          <p:cNvSpPr>
            <a:spLocks noChangeArrowheads="1"/>
          </p:cNvSpPr>
          <p:nvPr/>
        </p:nvSpPr>
        <p:spPr bwMode="auto">
          <a:xfrm>
            <a:off x="755576" y="3068960"/>
            <a:ext cx="46085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folHlink"/>
                </a:solidFill>
                <a:latin typeface="Arial" charset="0"/>
              </a:rPr>
              <a:t>1 – 0,8 = 0,002</a:t>
            </a:r>
          </a:p>
        </p:txBody>
      </p:sp>
      <p:sp>
        <p:nvSpPr>
          <p:cNvPr id="52238" name="Rectangle 14"/>
          <p:cNvSpPr>
            <a:spLocks noChangeArrowheads="1"/>
          </p:cNvSpPr>
          <p:nvPr/>
        </p:nvSpPr>
        <p:spPr bwMode="auto">
          <a:xfrm>
            <a:off x="827584" y="5157192"/>
            <a:ext cx="30003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folHlink"/>
                </a:solidFill>
                <a:latin typeface="Arial" charset="0"/>
              </a:rPr>
              <a:t>0,5  </a:t>
            </a:r>
            <a:r>
              <a:rPr lang="ru-RU" sz="4400" b="1" dirty="0" err="1">
                <a:solidFill>
                  <a:schemeClr val="folHlink"/>
                </a:solidFill>
                <a:latin typeface="Arial" charset="0"/>
              </a:rPr>
              <a:t>х</a:t>
            </a:r>
            <a:r>
              <a:rPr lang="ru-RU" sz="4400" b="1" dirty="0">
                <a:solidFill>
                  <a:schemeClr val="folHlink"/>
                </a:solidFill>
                <a:latin typeface="Arial" charset="0"/>
              </a:rPr>
              <a:t> 4 = 2</a:t>
            </a:r>
          </a:p>
        </p:txBody>
      </p:sp>
      <p:sp>
        <p:nvSpPr>
          <p:cNvPr id="52239" name="Rectangle 15"/>
          <p:cNvSpPr>
            <a:spLocks noChangeArrowheads="1"/>
          </p:cNvSpPr>
          <p:nvPr/>
        </p:nvSpPr>
        <p:spPr bwMode="auto">
          <a:xfrm>
            <a:off x="827088" y="4149725"/>
            <a:ext cx="41195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400" b="1">
                <a:solidFill>
                  <a:schemeClr val="folHlink"/>
                </a:solidFill>
                <a:latin typeface="Arial" charset="0"/>
              </a:rPr>
              <a:t>0,6 : 10 = 0,006</a:t>
            </a:r>
            <a:endParaRPr lang="en-US" sz="4400" b="1">
              <a:solidFill>
                <a:schemeClr val="folHlink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2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2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2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2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8"/>
                  </p:tgtEl>
                </p:cond>
              </p:nextCondLst>
            </p:seq>
          </p:childTnLst>
        </p:cTn>
      </p:par>
    </p:tnLst>
    <p:bldLst>
      <p:bldP spid="52227" grpId="0"/>
      <p:bldP spid="52228" grpId="0"/>
      <p:bldP spid="522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1752600"/>
            <a:ext cx="54864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3429000" cy="4525963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Отметьте точку А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Начертите луч с началом в точке А и на нём отметьте точку В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Получили луч  АВ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Наложи транспортир  так, чтобы центр его совпал с точкой А, а луч АВ прошел бы через начало отсчета на  шкале.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этой же шкале транспортира  найди штрих, который соответствует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40°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Отметь на чертеже точку  С против штриха с отметкой  40°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Проведи луч АС.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Угол ВАС  искомый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Запиши  &lt; ВАС =40°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>
            <a:endCxn id="6" idx="6"/>
          </p:cNvCxnSpPr>
          <p:nvPr/>
        </p:nvCxnSpPr>
        <p:spPr>
          <a:xfrm>
            <a:off x="3429000" y="4114800"/>
            <a:ext cx="3352800" cy="381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781800" y="3733800"/>
            <a:ext cx="76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Алгоритм построения угла с заданной градусной мерой.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 flipV="1">
            <a:off x="6705600" y="41148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cxnSp>
        <p:nvCxnSpPr>
          <p:cNvPr id="16" name="Прямая соединительная линия 15"/>
          <p:cNvCxnSpPr>
            <a:stCxn id="6" idx="7"/>
          </p:cNvCxnSpPr>
          <p:nvPr/>
        </p:nvCxnSpPr>
        <p:spPr>
          <a:xfrm rot="5400000" flipH="1">
            <a:off x="4914900" y="2324100"/>
            <a:ext cx="1741488" cy="19700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6706394" y="4190206"/>
            <a:ext cx="152400" cy="1588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4876800" y="251460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657600" y="3810000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В</a:t>
            </a:r>
          </a:p>
        </p:txBody>
      </p:sp>
      <p:sp>
        <p:nvSpPr>
          <p:cNvPr id="21" name="Овал 20"/>
          <p:cNvSpPr/>
          <p:nvPr/>
        </p:nvSpPr>
        <p:spPr>
          <a:xfrm rot="8534294">
            <a:off x="3673475" y="4054475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876800" y="22098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 animBg="1"/>
      <p:bldP spid="20" grpId="0" animBg="1"/>
      <p:bldP spid="22" grpId="0"/>
      <p:bldP spid="21" grpId="0" animBg="1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D9845EC-924B-40A2-B7F1-A3AF9F6B9CA7}" type="datetime1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332B24-E53D-4A1E-AB5B-1509050FC5D6}" type="slidenum">
              <a:rPr lang="ru-RU"/>
              <a:pPr>
                <a:defRPr/>
              </a:pPr>
              <a:t>12</a:t>
            </a:fld>
            <a:endParaRPr lang="ru-RU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899592" y="332656"/>
          <a:ext cx="7272808" cy="6264696"/>
        </p:xfrm>
        <a:graphic>
          <a:graphicData uri="http://schemas.openxmlformats.org/presentationml/2006/ole">
            <p:oleObj spid="_x0000_s2050" name="Worksheet" r:id="rId3" imgW="7648505" imgH="7505773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Решите задачу: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/>
              <a:t>Торт разрезали на 8 равных частей. За обедом съели 3 доли. Какая часть пирога осталась?</a:t>
            </a:r>
          </a:p>
        </p:txBody>
      </p:sp>
      <p:pic>
        <p:nvPicPr>
          <p:cNvPr id="3076" name="Picture 4" descr="J0382957"/>
          <p:cNvPicPr>
            <a:picLocks noChangeAspect="1" noChangeArrowheads="1"/>
          </p:cNvPicPr>
          <p:nvPr/>
        </p:nvPicPr>
        <p:blipFill>
          <a:blip r:embed="rId2" cstate="print"/>
          <a:srcRect l="9673" t="8417" r="9673" b="7968"/>
          <a:stretch>
            <a:fillRect/>
          </a:stretch>
        </p:blipFill>
        <p:spPr bwMode="auto">
          <a:xfrm>
            <a:off x="827088" y="3500438"/>
            <a:ext cx="3600450" cy="2665412"/>
          </a:xfrm>
          <a:prstGeom prst="rect">
            <a:avLst/>
          </a:prstGeom>
          <a:noFill/>
        </p:spPr>
      </p:pic>
      <p:pic>
        <p:nvPicPr>
          <p:cNvPr id="3077" name="Picture 5" descr="FD00403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2852738"/>
            <a:ext cx="1223962" cy="1042987"/>
          </a:xfrm>
          <a:prstGeom prst="rect">
            <a:avLst/>
          </a:prstGeom>
          <a:noFill/>
        </p:spPr>
      </p:pic>
      <p:pic>
        <p:nvPicPr>
          <p:cNvPr id="3078" name="Picture 6" descr="FD00403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2852738"/>
            <a:ext cx="1223962" cy="1042987"/>
          </a:xfrm>
          <a:prstGeom prst="rect">
            <a:avLst/>
          </a:prstGeom>
          <a:noFill/>
        </p:spPr>
      </p:pic>
      <p:pic>
        <p:nvPicPr>
          <p:cNvPr id="3079" name="Picture 7" descr="FD00403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288" y="2852738"/>
            <a:ext cx="1223962" cy="1042987"/>
          </a:xfrm>
          <a:prstGeom prst="rect">
            <a:avLst/>
          </a:prstGeom>
          <a:noFill/>
        </p:spPr>
      </p:pic>
      <p:pic>
        <p:nvPicPr>
          <p:cNvPr id="3080" name="Picture 8" descr="FD00403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4076700"/>
            <a:ext cx="1223962" cy="1042988"/>
          </a:xfrm>
          <a:prstGeom prst="rect">
            <a:avLst/>
          </a:prstGeom>
          <a:noFill/>
        </p:spPr>
      </p:pic>
      <p:pic>
        <p:nvPicPr>
          <p:cNvPr id="3081" name="Picture 9" descr="FD00403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4149725"/>
            <a:ext cx="1223962" cy="1042988"/>
          </a:xfrm>
          <a:prstGeom prst="rect">
            <a:avLst/>
          </a:prstGeom>
          <a:noFill/>
        </p:spPr>
      </p:pic>
      <p:pic>
        <p:nvPicPr>
          <p:cNvPr id="3082" name="Picture 10" descr="FD00403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1725" y="4221163"/>
            <a:ext cx="1223963" cy="1042987"/>
          </a:xfrm>
          <a:prstGeom prst="rect">
            <a:avLst/>
          </a:prstGeom>
          <a:noFill/>
        </p:spPr>
      </p:pic>
      <p:pic>
        <p:nvPicPr>
          <p:cNvPr id="3083" name="Picture 11" descr="FD00403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5229225"/>
            <a:ext cx="1223963" cy="1042988"/>
          </a:xfrm>
          <a:prstGeom prst="rect">
            <a:avLst/>
          </a:prstGeom>
          <a:noFill/>
        </p:spPr>
      </p:pic>
      <p:pic>
        <p:nvPicPr>
          <p:cNvPr id="3084" name="Picture 12" descr="FD00403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5373688"/>
            <a:ext cx="1223962" cy="10429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8" presetClass="entr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8" presetClass="entr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8" presetClass="entr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8" presetClass="entr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8" presetClass="entr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8" presetClass="entr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8" presetClass="entr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8" presetClass="entr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74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77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80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267744" y="476672"/>
            <a:ext cx="6324600" cy="1143000"/>
          </a:xfrm>
        </p:spPr>
        <p:txBody>
          <a:bodyPr>
            <a:normAutofit fontScale="90000"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</a:rPr>
              <a:t>Преимущества использования информационных технологий на уроках в коррекционной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</a:rPr>
              <a:t>школе</a:t>
            </a:r>
            <a:endParaRPr lang="ru-RU" sz="3200" b="1" i="1" dirty="0" smtClean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0" y="2286000"/>
            <a:ext cx="9144000" cy="4191000"/>
          </a:xfrm>
        </p:spPr>
        <p:txBody>
          <a:bodyPr>
            <a:normAutofit/>
          </a:bodyPr>
          <a:lstStyle/>
          <a:p>
            <a:pPr marL="448056" indent="-384048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   1</a:t>
            </a:r>
            <a:r>
              <a:rPr lang="ru-RU" sz="2200" b="1" dirty="0" smtClean="0">
                <a:solidFill>
                  <a:srgbClr val="002060"/>
                </a:solidFill>
              </a:rPr>
              <a:t>. </a:t>
            </a:r>
            <a:r>
              <a:rPr lang="ru-RU" sz="2200" b="1" dirty="0" smtClean="0">
                <a:solidFill>
                  <a:srgbClr val="002060"/>
                </a:solidFill>
              </a:rPr>
              <a:t>Позволяют представить учебный материал более доступно и понятно. </a:t>
            </a:r>
          </a:p>
          <a:p>
            <a:pPr marL="448056" indent="-384048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ru-RU" sz="2200" b="1" dirty="0" smtClean="0">
                <a:solidFill>
                  <a:srgbClr val="006600"/>
                </a:solidFill>
              </a:rPr>
              <a:t>    2. Повышается познавательный интерес учащихся.</a:t>
            </a:r>
            <a:endParaRPr lang="ru-RU" sz="2200" b="1" dirty="0" smtClean="0">
              <a:solidFill>
                <a:srgbClr val="006600"/>
              </a:solidFill>
            </a:endParaRPr>
          </a:p>
          <a:p>
            <a:pPr marL="448056" indent="-384048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ru-RU" sz="2200" b="1" dirty="0" smtClean="0">
                <a:solidFill>
                  <a:srgbClr val="002060"/>
                </a:solidFill>
              </a:rPr>
              <a:t>    3</a:t>
            </a:r>
            <a:r>
              <a:rPr lang="ru-RU" sz="2200" b="1" dirty="0" smtClean="0">
                <a:solidFill>
                  <a:srgbClr val="002060"/>
                </a:solidFill>
              </a:rPr>
              <a:t>. </a:t>
            </a:r>
            <a:r>
              <a:rPr lang="ru-RU" sz="2200" b="1" dirty="0" smtClean="0">
                <a:solidFill>
                  <a:srgbClr val="002060"/>
                </a:solidFill>
              </a:rPr>
              <a:t>Позволяют осуществить дифференцированный подход в обучении. </a:t>
            </a:r>
          </a:p>
          <a:p>
            <a:pPr marL="448056" indent="-384048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ru-RU" sz="2200" b="1" dirty="0" smtClean="0">
                <a:solidFill>
                  <a:srgbClr val="006600"/>
                </a:solidFill>
              </a:rPr>
              <a:t>    4</a:t>
            </a:r>
            <a:r>
              <a:rPr lang="ru-RU" sz="2200" b="1" dirty="0" smtClean="0">
                <a:solidFill>
                  <a:srgbClr val="006600"/>
                </a:solidFill>
              </a:rPr>
              <a:t>. Применение на уроке компьютерных тестов, проверочных работ, диагностических комплексов позволит учителю за короткое </a:t>
            </a:r>
            <a:r>
              <a:rPr lang="ru-RU" sz="2200" b="1" dirty="0" smtClean="0">
                <a:solidFill>
                  <a:srgbClr val="006600"/>
                </a:solidFill>
              </a:rPr>
              <a:t>время  </a:t>
            </a:r>
            <a:r>
              <a:rPr lang="ru-RU" sz="2200" b="1" dirty="0" smtClean="0">
                <a:solidFill>
                  <a:srgbClr val="006600"/>
                </a:solidFill>
              </a:rPr>
              <a:t>получать объективную картину уровня усвоения изучаемого материала и своевременно его скорректировать.</a:t>
            </a:r>
            <a:endParaRPr lang="ru-RU" sz="2200" b="1" dirty="0" smtClean="0">
              <a:solidFill>
                <a:srgbClr val="006600"/>
              </a:solidFill>
            </a:endParaRPr>
          </a:p>
          <a:p>
            <a:pPr marL="448056" indent="-384048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ru-RU" sz="2200" b="1" dirty="0" smtClean="0">
                <a:solidFill>
                  <a:srgbClr val="002060"/>
                </a:solidFill>
              </a:rPr>
              <a:t>    5</a:t>
            </a:r>
            <a:r>
              <a:rPr lang="ru-RU" sz="2200" b="1" dirty="0" smtClean="0">
                <a:solidFill>
                  <a:srgbClr val="002060"/>
                </a:solidFill>
              </a:rPr>
              <a:t>. </a:t>
            </a:r>
            <a:r>
              <a:rPr lang="ru-RU" sz="2200" b="1" dirty="0" smtClean="0">
                <a:solidFill>
                  <a:srgbClr val="002060"/>
                </a:solidFill>
              </a:rPr>
              <a:t>Высокая степень эмоциональности учащихся значительно сдерживается строгими рамками учебного процесса. Уроки с использованием компьютеров позволяют разрядить высокую эмоциональную напряженность и оживить учебный процесс.</a:t>
            </a:r>
          </a:p>
        </p:txBody>
      </p:sp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0" y="0"/>
          <a:ext cx="2362200" cy="2260600"/>
        </p:xfrm>
        <a:graphic>
          <a:graphicData uri="http://schemas.openxmlformats.org/presentationml/2006/ole">
            <p:oleObj spid="_x0000_s3074" name="CorelDRAW" r:id="rId3" imgW="2978395" imgH="2850295" progId="CorelDRAW.Graphic.1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444208" y="4221088"/>
            <a:ext cx="1944688" cy="7556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600" i="1" dirty="0" err="1" smtClean="0"/>
              <a:t>А.К.Гастев</a:t>
            </a:r>
            <a:endParaRPr lang="ru-RU" sz="2600" i="1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1196752"/>
            <a:ext cx="7786687" cy="357187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«Мы проводим на работе лучшую </a:t>
            </a:r>
          </a:p>
          <a:p>
            <a:pPr algn="ctr">
              <a:buFont typeface="Wingdings" pitchFamily="2" charset="2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часть своей жизни. </a:t>
            </a:r>
          </a:p>
          <a:p>
            <a:pPr algn="ctr">
              <a:buFont typeface="Wingdings" pitchFamily="2" charset="2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Нужно научиться работать так, чтобы </a:t>
            </a:r>
          </a:p>
          <a:p>
            <a:pPr algn="ctr">
              <a:buFont typeface="Wingdings" pitchFamily="2" charset="2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работа была легка и чтобы она была </a:t>
            </a:r>
          </a:p>
          <a:p>
            <a:pPr algn="ctr">
              <a:buFont typeface="Wingdings" pitchFamily="2" charset="2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всегда жизненной постоянной школой»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D9845EC-924B-40A2-B7F1-A3AF9F6B9CA7}" type="datetime1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332B24-E53D-4A1E-AB5B-1509050FC5D6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914400" y="381000"/>
            <a:ext cx="7086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Нам ясно всем, как дважды два четыре,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Что школа строит общества задел,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 в современном динамичном мире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ПК и ИКТ заменят мел!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Они нам распахнут такие дали,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Возможности, условия труда,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 коих мы помыслить не мечтали.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 вот теперь без них мы никуда.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Конечно же, общения вживую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Компьютер нам не сможет заменить,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 он уменьшит занятость большую,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Поможет нам контакт установить!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31838"/>
          </a:xfrm>
        </p:spPr>
        <p:txBody>
          <a:bodyPr>
            <a:normAutofit fontScale="90000"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Где  ИТ могут помочь 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современному </a:t>
            </a:r>
            <a:r>
              <a:rPr lang="ru-RU" sz="3200" b="1" dirty="0" smtClean="0">
                <a:solidFill>
                  <a:srgbClr val="C00000"/>
                </a:solidFill>
              </a:rPr>
              <a:t>учителю в его работе? </a:t>
            </a: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ru-RU" dirty="0" smtClean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572000"/>
          </a:xfrm>
        </p:spPr>
        <p:txBody>
          <a:bodyPr/>
          <a:lstStyle/>
          <a:p>
            <a:r>
              <a:rPr lang="ru-RU" sz="2200" b="1" i="1" dirty="0" smtClean="0">
                <a:solidFill>
                  <a:srgbClr val="002060"/>
                </a:solidFill>
              </a:rPr>
              <a:t>Подбор иллюстративного материала к уроку и для оформления стендов, класса (сканирование, Интернет; принтер, презентация). </a:t>
            </a:r>
          </a:p>
          <a:p>
            <a:r>
              <a:rPr lang="ru-RU" sz="2200" b="1" i="1" dirty="0" smtClean="0">
                <a:solidFill>
                  <a:srgbClr val="006600"/>
                </a:solidFill>
              </a:rPr>
              <a:t>Подбор дополнительного познавательного материала к уроку окружающего мира, (Интернет), знакомство со сценариями праздников и внеклассных мероприятий. </a:t>
            </a:r>
          </a:p>
          <a:p>
            <a:r>
              <a:rPr lang="ru-RU" sz="2200" b="1" i="1" dirty="0" smtClean="0">
                <a:solidFill>
                  <a:srgbClr val="002060"/>
                </a:solidFill>
              </a:rPr>
              <a:t>Обмен опытом, знакомство с периодикой, наработками других педагогов России и зарубежья. </a:t>
            </a:r>
          </a:p>
          <a:p>
            <a:r>
              <a:rPr lang="ru-RU" sz="2200" b="1" i="1" dirty="0" smtClean="0">
                <a:solidFill>
                  <a:srgbClr val="006600"/>
                </a:solidFill>
              </a:rPr>
              <a:t>Оформление классной документации, </a:t>
            </a:r>
            <a:r>
              <a:rPr lang="ru-RU" sz="2200" b="1" i="1" dirty="0" smtClean="0">
                <a:solidFill>
                  <a:srgbClr val="006600"/>
                </a:solidFill>
              </a:rPr>
              <a:t>отчетов. </a:t>
            </a:r>
            <a:endParaRPr lang="ru-RU" sz="2200" b="1" i="1" dirty="0" smtClean="0">
              <a:solidFill>
                <a:srgbClr val="006600"/>
              </a:solidFill>
            </a:endParaRPr>
          </a:p>
          <a:p>
            <a:r>
              <a:rPr lang="ru-RU" sz="2200" b="1" i="1" dirty="0" smtClean="0">
                <a:solidFill>
                  <a:srgbClr val="002060"/>
                </a:solidFill>
              </a:rPr>
              <a:t>Создание презентаций в программе </a:t>
            </a:r>
          </a:p>
          <a:p>
            <a:pPr>
              <a:buFontTx/>
              <a:buNone/>
            </a:pPr>
            <a:r>
              <a:rPr lang="ru-RU" sz="2200" b="1" i="1" dirty="0" err="1" smtClean="0">
                <a:solidFill>
                  <a:srgbClr val="002060"/>
                </a:solidFill>
              </a:rPr>
              <a:t>Рower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Рoint</a:t>
            </a:r>
            <a:r>
              <a:rPr lang="ru-RU" sz="2200" b="1" i="1" dirty="0" smtClean="0">
                <a:solidFill>
                  <a:srgbClr val="002060"/>
                </a:solidFill>
              </a:rPr>
              <a:t> для повышения </a:t>
            </a:r>
          </a:p>
          <a:p>
            <a:pPr>
              <a:buFontTx/>
              <a:buNone/>
            </a:pPr>
            <a:r>
              <a:rPr lang="ru-RU" sz="2200" b="1" i="1" dirty="0" smtClean="0">
                <a:solidFill>
                  <a:srgbClr val="002060"/>
                </a:solidFill>
              </a:rPr>
              <a:t>эффективности урока. 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</p:txBody>
      </p:sp>
      <p:pic>
        <p:nvPicPr>
          <p:cNvPr id="12292" name="Picture 2" descr="D:\Рабочий стол\Компьютеры и Интернет\10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9188" y="4619625"/>
            <a:ext cx="2944812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692696"/>
            <a:ext cx="8229600" cy="4724400"/>
          </a:xfrm>
        </p:spPr>
        <p:txBody>
          <a:bodyPr>
            <a:normAutofit fontScale="92500" lnSpcReduction="10000"/>
          </a:bodyPr>
          <a:lstStyle/>
          <a:p>
            <a:pPr marL="448056" indent="-384048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rgbClr val="C00000"/>
                </a:solidFill>
              </a:rPr>
              <a:t>“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Презентация”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– </a:t>
            </a:r>
          </a:p>
          <a:p>
            <a:pPr marL="448056" indent="-384048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    переводится с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английского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как “представление</a:t>
            </a:r>
            <a:r>
              <a:rPr lang="ru-RU" dirty="0" smtClean="0">
                <a:solidFill>
                  <a:srgbClr val="002060"/>
                </a:solidFill>
              </a:rPr>
              <a:t>”.</a:t>
            </a:r>
          </a:p>
          <a:p>
            <a:pPr marL="448056" indent="-384048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dirty="0" smtClean="0">
              <a:solidFill>
                <a:srgbClr val="002060"/>
              </a:solidFill>
            </a:endParaRPr>
          </a:p>
          <a:p>
            <a:pPr marL="448056" indent="-384048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Мультимедийные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презентации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– </a:t>
            </a:r>
          </a:p>
          <a:p>
            <a:pPr marL="448056" indent="-384048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   это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удобный и эффектный способ представления информации с помощью компьютерных программ.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</a:rPr>
              <a:t>Он сочетает в себе динамику, звук и изображение, т.е. те факторы, которые наиболее долго удерживают внимание ребенка. </a:t>
            </a:r>
          </a:p>
        </p:txBody>
      </p:sp>
      <p:pic>
        <p:nvPicPr>
          <p:cNvPr id="23556" name="Picture 4" descr="1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0"/>
            <a:ext cx="2971800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015288" cy="685800"/>
          </a:xfrm>
        </p:spPr>
        <p:txBody>
          <a:bodyPr/>
          <a:lstStyle/>
          <a:p>
            <a:pPr algn="ctr" eaLnBrk="1" hangingPunct="1"/>
            <a:r>
              <a:rPr lang="ru-RU" sz="3800" b="1" smtClean="0"/>
              <a:t>ЭТАПЫ УРОКА</a:t>
            </a:r>
          </a:p>
        </p:txBody>
      </p:sp>
      <p:grpSp>
        <p:nvGrpSpPr>
          <p:cNvPr id="2" name="Группа 31"/>
          <p:cNvGrpSpPr>
            <a:grpSpLocks/>
          </p:cNvGrpSpPr>
          <p:nvPr/>
        </p:nvGrpSpPr>
        <p:grpSpPr bwMode="auto">
          <a:xfrm>
            <a:off x="1525588" y="1447800"/>
            <a:ext cx="5789612" cy="4495800"/>
            <a:chOff x="1525588" y="1447800"/>
            <a:chExt cx="5789612" cy="4495800"/>
          </a:xfrm>
        </p:grpSpPr>
        <p:grpSp>
          <p:nvGrpSpPr>
            <p:cNvPr id="3" name="Diagram 15"/>
            <p:cNvGrpSpPr>
              <a:grpSpLocks noChangeAspect="1"/>
            </p:cNvGrpSpPr>
            <p:nvPr/>
          </p:nvGrpSpPr>
          <p:grpSpPr bwMode="auto">
            <a:xfrm>
              <a:off x="1525588" y="1447800"/>
              <a:ext cx="5762625" cy="4416425"/>
              <a:chOff x="1641" y="933"/>
              <a:chExt cx="2467" cy="2454"/>
            </a:xfrm>
          </p:grpSpPr>
          <p:sp>
            <p:nvSpPr>
              <p:cNvPr id="11277" name="_s1028"/>
              <p:cNvSpPr>
                <a:spLocks noChangeShapeType="1"/>
              </p:cNvSpPr>
              <p:nvPr/>
            </p:nvSpPr>
            <p:spPr bwMode="auto">
              <a:xfrm flipV="1">
                <a:off x="2880" y="1547"/>
                <a:ext cx="0" cy="307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19" name="_s1029"/>
              <p:cNvSpPr>
                <a:spLocks noChangeArrowheads="1"/>
              </p:cNvSpPr>
              <p:nvPr/>
            </p:nvSpPr>
            <p:spPr bwMode="auto">
              <a:xfrm>
                <a:off x="2573" y="933"/>
                <a:ext cx="614" cy="614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>
                  <a:defRPr/>
                </a:pPr>
                <a:r>
                  <a:rPr lang="ru-RU" sz="1400" b="1"/>
                  <a:t>Проверка </a:t>
                </a:r>
              </a:p>
              <a:p>
                <a:pPr algn="ctr">
                  <a:defRPr/>
                </a:pPr>
                <a:r>
                  <a:rPr lang="ru-RU" sz="1400" b="1"/>
                  <a:t>домашнего </a:t>
                </a:r>
              </a:p>
              <a:p>
                <a:pPr algn="ctr">
                  <a:defRPr/>
                </a:pPr>
                <a:r>
                  <a:rPr lang="ru-RU" sz="1400" b="1"/>
                  <a:t>задания</a:t>
                </a:r>
              </a:p>
              <a:p>
                <a:pPr algn="ctr">
                  <a:defRPr/>
                </a:pPr>
                <a:endParaRPr lang="ru-RU" sz="1400" b="1"/>
              </a:p>
            </p:txBody>
          </p:sp>
          <p:sp>
            <p:nvSpPr>
              <p:cNvPr id="11279" name="_s1030"/>
              <p:cNvSpPr>
                <a:spLocks noChangeShapeType="1"/>
              </p:cNvSpPr>
              <p:nvPr/>
            </p:nvSpPr>
            <p:spPr bwMode="auto">
              <a:xfrm flipV="1">
                <a:off x="3097" y="1726"/>
                <a:ext cx="217" cy="217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21" name="_s1031"/>
              <p:cNvSpPr>
                <a:spLocks noChangeArrowheads="1"/>
              </p:cNvSpPr>
              <p:nvPr/>
            </p:nvSpPr>
            <p:spPr bwMode="auto">
              <a:xfrm>
                <a:off x="3224" y="1202"/>
                <a:ext cx="614" cy="614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>
                  <a:defRPr/>
                </a:pPr>
                <a:r>
                  <a:rPr lang="ru-RU" sz="1400" b="1"/>
                  <a:t>Устный опрос</a:t>
                </a:r>
              </a:p>
              <a:p>
                <a:pPr algn="ctr">
                  <a:defRPr/>
                </a:pPr>
                <a:endParaRPr lang="ru-RU" sz="1400" b="1"/>
              </a:p>
            </p:txBody>
          </p:sp>
          <p:sp>
            <p:nvSpPr>
              <p:cNvPr id="11281" name="_s1032"/>
              <p:cNvSpPr>
                <a:spLocks noChangeShapeType="1"/>
              </p:cNvSpPr>
              <p:nvPr/>
            </p:nvSpPr>
            <p:spPr bwMode="auto">
              <a:xfrm>
                <a:off x="3187" y="2160"/>
                <a:ext cx="307" cy="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23" name="_s1033"/>
              <p:cNvSpPr>
                <a:spLocks noChangeArrowheads="1"/>
              </p:cNvSpPr>
              <p:nvPr/>
            </p:nvSpPr>
            <p:spPr bwMode="auto">
              <a:xfrm>
                <a:off x="3494" y="1853"/>
                <a:ext cx="614" cy="614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>
                  <a:defRPr/>
                </a:pPr>
                <a:r>
                  <a:rPr lang="ru-RU" sz="1400" b="1"/>
                  <a:t>Фронтальный </a:t>
                </a:r>
              </a:p>
              <a:p>
                <a:pPr algn="ctr">
                  <a:defRPr/>
                </a:pPr>
                <a:r>
                  <a:rPr lang="ru-RU" sz="1400" b="1"/>
                  <a:t>опрос</a:t>
                </a:r>
              </a:p>
              <a:p>
                <a:pPr algn="ctr">
                  <a:defRPr/>
                </a:pPr>
                <a:endParaRPr lang="ru-RU" sz="1400" b="1"/>
              </a:p>
            </p:txBody>
          </p:sp>
          <p:sp>
            <p:nvSpPr>
              <p:cNvPr id="11283" name="_s1034"/>
              <p:cNvSpPr>
                <a:spLocks noChangeShapeType="1"/>
              </p:cNvSpPr>
              <p:nvPr/>
            </p:nvSpPr>
            <p:spPr bwMode="auto">
              <a:xfrm>
                <a:off x="3097" y="2377"/>
                <a:ext cx="217" cy="217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25" name="_s1035"/>
              <p:cNvSpPr>
                <a:spLocks noChangeArrowheads="1"/>
              </p:cNvSpPr>
              <p:nvPr/>
            </p:nvSpPr>
            <p:spPr bwMode="auto">
              <a:xfrm>
                <a:off x="3224" y="2504"/>
                <a:ext cx="614" cy="614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>
                  <a:defRPr/>
                </a:pPr>
                <a:r>
                  <a:rPr lang="ru-RU" sz="1400" b="1"/>
                  <a:t>Подготовка </a:t>
                </a:r>
              </a:p>
              <a:p>
                <a:pPr algn="ctr">
                  <a:defRPr/>
                </a:pPr>
                <a:r>
                  <a:rPr lang="ru-RU" sz="1400" b="1"/>
                  <a:t>к объяснению </a:t>
                </a:r>
              </a:p>
              <a:p>
                <a:pPr algn="ctr">
                  <a:defRPr/>
                </a:pPr>
                <a:r>
                  <a:rPr lang="ru-RU" sz="1400" b="1"/>
                  <a:t>нового </a:t>
                </a:r>
              </a:p>
              <a:p>
                <a:pPr algn="ctr">
                  <a:defRPr/>
                </a:pPr>
                <a:r>
                  <a:rPr lang="ru-RU" sz="1400" b="1"/>
                  <a:t>материала</a:t>
                </a:r>
              </a:p>
            </p:txBody>
          </p:sp>
          <p:sp>
            <p:nvSpPr>
              <p:cNvPr id="11285" name="_s1036"/>
              <p:cNvSpPr>
                <a:spLocks noChangeShapeType="1"/>
              </p:cNvSpPr>
              <p:nvPr/>
            </p:nvSpPr>
            <p:spPr bwMode="auto">
              <a:xfrm>
                <a:off x="2880" y="2467"/>
                <a:ext cx="0" cy="307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27" name="_s1037"/>
              <p:cNvSpPr>
                <a:spLocks noChangeArrowheads="1"/>
              </p:cNvSpPr>
              <p:nvPr/>
            </p:nvSpPr>
            <p:spPr bwMode="auto">
              <a:xfrm>
                <a:off x="2573" y="2773"/>
                <a:ext cx="614" cy="614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>
                  <a:defRPr/>
                </a:pPr>
                <a:r>
                  <a:rPr lang="ru-RU" sz="1400" b="1"/>
                  <a:t>Объяснение </a:t>
                </a:r>
              </a:p>
              <a:p>
                <a:pPr algn="ctr">
                  <a:defRPr/>
                </a:pPr>
                <a:r>
                  <a:rPr lang="ru-RU" sz="1400" b="1"/>
                  <a:t>нового </a:t>
                </a:r>
              </a:p>
              <a:p>
                <a:pPr algn="ctr">
                  <a:defRPr/>
                </a:pPr>
                <a:r>
                  <a:rPr lang="ru-RU" sz="1400" b="1"/>
                  <a:t>материала</a:t>
                </a:r>
              </a:p>
            </p:txBody>
          </p:sp>
          <p:sp>
            <p:nvSpPr>
              <p:cNvPr id="11287" name="_s1038"/>
              <p:cNvSpPr>
                <a:spLocks noChangeShapeType="1"/>
              </p:cNvSpPr>
              <p:nvPr/>
            </p:nvSpPr>
            <p:spPr bwMode="auto">
              <a:xfrm flipH="1">
                <a:off x="2446" y="2377"/>
                <a:ext cx="217" cy="217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29" name="_s1039"/>
              <p:cNvSpPr>
                <a:spLocks noChangeArrowheads="1"/>
              </p:cNvSpPr>
              <p:nvPr/>
            </p:nvSpPr>
            <p:spPr bwMode="auto">
              <a:xfrm>
                <a:off x="1923" y="2503"/>
                <a:ext cx="614" cy="614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>
                  <a:defRPr/>
                </a:pPr>
                <a:r>
                  <a:rPr lang="ru-RU" sz="1400" b="1"/>
                  <a:t>Закрепление </a:t>
                </a:r>
              </a:p>
              <a:p>
                <a:pPr algn="ctr">
                  <a:defRPr/>
                </a:pPr>
                <a:r>
                  <a:rPr lang="ru-RU" sz="1400" b="1"/>
                  <a:t>материала</a:t>
                </a:r>
              </a:p>
              <a:p>
                <a:pPr algn="ctr">
                  <a:defRPr/>
                </a:pPr>
                <a:endParaRPr lang="ru-RU" sz="1400" b="1"/>
              </a:p>
            </p:txBody>
          </p:sp>
          <p:sp>
            <p:nvSpPr>
              <p:cNvPr id="11289" name="_s1040"/>
              <p:cNvSpPr>
                <a:spLocks noChangeShapeType="1"/>
              </p:cNvSpPr>
              <p:nvPr/>
            </p:nvSpPr>
            <p:spPr bwMode="auto">
              <a:xfrm flipH="1">
                <a:off x="2266" y="2160"/>
                <a:ext cx="307" cy="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31" name="_s1041"/>
              <p:cNvSpPr>
                <a:spLocks noChangeArrowheads="1"/>
              </p:cNvSpPr>
              <p:nvPr/>
            </p:nvSpPr>
            <p:spPr bwMode="auto">
              <a:xfrm>
                <a:off x="1654" y="1853"/>
                <a:ext cx="614" cy="614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>
                  <a:defRPr/>
                </a:pPr>
                <a:r>
                  <a:rPr lang="ru-RU" sz="1400" b="1"/>
                  <a:t>ИТОГ УРОКА</a:t>
                </a:r>
              </a:p>
              <a:p>
                <a:pPr algn="ctr">
                  <a:defRPr/>
                </a:pPr>
                <a:endParaRPr lang="ru-RU" sz="1400" b="1"/>
              </a:p>
            </p:txBody>
          </p:sp>
          <p:sp>
            <p:nvSpPr>
              <p:cNvPr id="11291" name="_s1042"/>
              <p:cNvSpPr>
                <a:spLocks noChangeShapeType="1"/>
              </p:cNvSpPr>
              <p:nvPr/>
            </p:nvSpPr>
            <p:spPr bwMode="auto">
              <a:xfrm flipH="1" flipV="1">
                <a:off x="2446" y="1726"/>
                <a:ext cx="217" cy="217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ru-RU"/>
              </a:p>
            </p:txBody>
          </p:sp>
          <p:sp>
            <p:nvSpPr>
              <p:cNvPr id="33" name="_s1043"/>
              <p:cNvSpPr>
                <a:spLocks noChangeArrowheads="1"/>
              </p:cNvSpPr>
              <p:nvPr/>
            </p:nvSpPr>
            <p:spPr bwMode="auto">
              <a:xfrm>
                <a:off x="1923" y="1203"/>
                <a:ext cx="614" cy="614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>
                  <a:defRPr/>
                </a:pPr>
                <a:r>
                  <a:rPr lang="ru-RU" sz="1400" b="1"/>
                  <a:t>Домашнее </a:t>
                </a:r>
              </a:p>
              <a:p>
                <a:pPr algn="ctr">
                  <a:defRPr/>
                </a:pPr>
                <a:r>
                  <a:rPr lang="ru-RU" sz="1400" b="1"/>
                  <a:t>задание</a:t>
                </a:r>
              </a:p>
            </p:txBody>
          </p:sp>
          <p:sp>
            <p:nvSpPr>
              <p:cNvPr id="34" name="_s1044"/>
              <p:cNvSpPr>
                <a:spLocks noChangeArrowheads="1"/>
              </p:cNvSpPr>
              <p:nvPr/>
            </p:nvSpPr>
            <p:spPr bwMode="auto">
              <a:xfrm>
                <a:off x="2573" y="1854"/>
                <a:ext cx="614" cy="614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folHlink"/>
                </a:outerShdw>
              </a:effectLst>
            </p:spPr>
            <p:txBody>
              <a:bodyPr wrap="none" lIns="0" tIns="0" rIns="0" bIns="0" anchor="ctr"/>
              <a:lstStyle/>
              <a:p>
                <a:pPr algn="ctr">
                  <a:defRPr/>
                </a:pPr>
                <a:r>
                  <a:rPr lang="ru-RU" sz="2900" b="1" dirty="0"/>
                  <a:t>УРОК</a:t>
                </a:r>
              </a:p>
            </p:txBody>
          </p:sp>
          <p:sp>
            <p:nvSpPr>
              <p:cNvPr id="11294" name="AutoShape 57">
                <a:hlinkClick r:id="rId2" action="ppaction://hlinkpres?slideindex=1&amp;slidetitle="/>
              </p:cNvPr>
              <p:cNvSpPr>
                <a:spLocks noChangeArrowheads="1"/>
              </p:cNvSpPr>
              <p:nvPr/>
            </p:nvSpPr>
            <p:spPr bwMode="auto">
              <a:xfrm>
                <a:off x="1641" y="1865"/>
                <a:ext cx="621" cy="636"/>
              </a:xfrm>
              <a:prstGeom prst="actionButtonBlank">
                <a:avLst/>
              </a:prstGeom>
              <a:solidFill>
                <a:schemeClr val="accent1">
                  <a:alpha val="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95" name="AutoShape 59">
                <a:hlinkClick r:id="rId3" action="ppaction://hlinkpres?slideindex=1&amp;slidetitle="/>
              </p:cNvPr>
              <p:cNvSpPr>
                <a:spLocks noChangeArrowheads="1"/>
              </p:cNvSpPr>
              <p:nvPr/>
            </p:nvSpPr>
            <p:spPr bwMode="auto">
              <a:xfrm>
                <a:off x="1934" y="1187"/>
                <a:ext cx="623" cy="635"/>
              </a:xfrm>
              <a:prstGeom prst="actionButtonBlank">
                <a:avLst/>
              </a:prstGeom>
              <a:solidFill>
                <a:schemeClr val="accent1">
                  <a:alpha val="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96" name="AutoShape 61">
                <a:hlinkClick r:id="rId4" action="ppaction://hlinkpres?slideindex=1&amp;slidetitle="/>
              </p:cNvPr>
              <p:cNvSpPr>
                <a:spLocks noChangeArrowheads="1"/>
              </p:cNvSpPr>
              <p:nvPr/>
            </p:nvSpPr>
            <p:spPr bwMode="auto">
              <a:xfrm>
                <a:off x="1902" y="2500"/>
                <a:ext cx="621" cy="635"/>
              </a:xfrm>
              <a:prstGeom prst="actionButtonBlank">
                <a:avLst/>
              </a:prstGeom>
              <a:solidFill>
                <a:schemeClr val="accent1">
                  <a:alpha val="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272" name="AutoShape 50">
              <a:hlinkClick r:id="rId5" action="ppaction://hlinkpres?slideindex=1&amp;slidetitle=Устный счет" highlightClick="1"/>
            </p:cNvPr>
            <p:cNvSpPr>
              <a:spLocks noChangeArrowheads="1"/>
            </p:cNvSpPr>
            <p:nvPr/>
          </p:nvSpPr>
          <p:spPr bwMode="auto">
            <a:xfrm>
              <a:off x="5257800" y="1905000"/>
              <a:ext cx="1447800" cy="1143000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3" name="AutoShape 52">
              <a:hlinkClick r:id="rId6" action="ppaction://hlinkpres?slideindex=1&amp;slidetitle=Слайд 1" highlightClick="1"/>
            </p:cNvPr>
            <p:cNvSpPr>
              <a:spLocks noChangeArrowheads="1"/>
            </p:cNvSpPr>
            <p:nvPr/>
          </p:nvSpPr>
          <p:spPr bwMode="auto">
            <a:xfrm>
              <a:off x="3657600" y="4800600"/>
              <a:ext cx="1447800" cy="1143000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4" name="AutoShape 53">
              <a:hlinkClick r:id="rId7" action="ppaction://hlinkpres?slideindex=1&amp;slidetitle=Французский математик, ввел систему алгебраических символов, разработал основы элементарной алгебры. Он был одним из первых, кто числа стал обозначать буквами, что существенно развило теорию уравнений." highlightClick="1"/>
            </p:cNvPr>
            <p:cNvSpPr>
              <a:spLocks noChangeArrowheads="1"/>
            </p:cNvSpPr>
            <p:nvPr/>
          </p:nvSpPr>
          <p:spPr bwMode="auto">
            <a:xfrm>
              <a:off x="5257800" y="4267200"/>
              <a:ext cx="1447800" cy="1143000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5" name="AutoShape 54">
              <a:hlinkClick r:id="rId8" action="ppaction://hlinkpres?slideindex=1&amp;slidetitle=" highlightClick="1"/>
            </p:cNvPr>
            <p:cNvSpPr>
              <a:spLocks noChangeArrowheads="1"/>
            </p:cNvSpPr>
            <p:nvPr/>
          </p:nvSpPr>
          <p:spPr bwMode="auto">
            <a:xfrm>
              <a:off x="5867400" y="3124200"/>
              <a:ext cx="1447800" cy="1143000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6" name="AutoShape 51">
              <a:hlinkClick r:id="rId9" action="ppaction://hlinkpres?slideindex=1&amp;slidetitle=«Числовые великаны вокруг и внутри нас»" highlightClick="1"/>
            </p:cNvPr>
            <p:cNvSpPr>
              <a:spLocks noChangeArrowheads="1"/>
            </p:cNvSpPr>
            <p:nvPr/>
          </p:nvSpPr>
          <p:spPr bwMode="auto">
            <a:xfrm>
              <a:off x="3810000" y="1447800"/>
              <a:ext cx="1454150" cy="1143000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268" name="AutoShape 63">
            <a:hlinkClick r:id="rId10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5486400" y="9144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00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9" name="AutoShape 64">
            <a:hlinkClick r:id="rId11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6934200" y="46482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CC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AutoShape 65">
            <a:hlinkClick r:id="rId1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1066800" y="43434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49F23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027988" cy="908050"/>
          </a:xfrm>
        </p:spPr>
        <p:txBody>
          <a:bodyPr/>
          <a:lstStyle/>
          <a:p>
            <a:r>
              <a:rPr lang="ru-RU" sz="4000" b="1">
                <a:solidFill>
                  <a:srgbClr val="008000"/>
                </a:solidFill>
              </a:rPr>
              <a:t>Будем знакомы. Я - Компик.</a:t>
            </a:r>
          </a:p>
        </p:txBody>
      </p:sp>
      <p:pic>
        <p:nvPicPr>
          <p:cNvPr id="8196" name="Picture 4" descr="MYNET040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628775"/>
            <a:ext cx="3995738" cy="3535363"/>
          </a:xfrm>
          <a:ln/>
        </p:spPr>
      </p:pic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3924300" y="1052513"/>
            <a:ext cx="5040313" cy="5184775"/>
          </a:xfrm>
          <a:prstGeom prst="wedgeRoundRectCallout">
            <a:avLst>
              <a:gd name="adj1" fmla="val -81403"/>
              <a:gd name="adj2" fmla="val 1593"/>
              <a:gd name="adj3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b="1"/>
              <a:t>Сегодня на уроке мы вместе вспомним понятие процента. Конечно же порешаем задачи на эту тему.</a:t>
            </a:r>
          </a:p>
          <a:p>
            <a:pPr algn="ctr"/>
            <a:r>
              <a:rPr lang="ru-RU" sz="3200" b="1">
                <a:solidFill>
                  <a:schemeClr val="tx2"/>
                </a:solidFill>
              </a:rPr>
              <a:t>Желаю всем УДАЧИ!</a:t>
            </a:r>
          </a:p>
          <a:p>
            <a:pPr algn="ctr"/>
            <a:r>
              <a:rPr lang="ru-RU" sz="3200" b="1">
                <a:solidFill>
                  <a:srgbClr val="008000"/>
                </a:solidFill>
              </a:rPr>
              <a:t>Если вы не сможете ответить на вопросы, я помогу.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225425" y="811213"/>
            <a:ext cx="8620125" cy="4730750"/>
            <a:chOff x="142" y="511"/>
            <a:chExt cx="5430" cy="2980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204" y="572"/>
              <a:ext cx="5307" cy="2858"/>
            </a:xfrm>
            <a:prstGeom prst="rect">
              <a:avLst/>
            </a:prstGeom>
            <a:ln w="38100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3" name="Прямоугольник 2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0" y="1348"/>
              <a:ext cx="1444" cy="1578"/>
            </a:xfrm>
            <a:prstGeom prst="rect">
              <a:avLst/>
            </a:prstGeom>
            <a:noFill/>
          </p:spPr>
        </p:pic>
        <p:sp>
          <p:nvSpPr>
            <p:cNvPr id="4" name="Прямоугольник 3"/>
            <p:cNvSpPr/>
            <p:nvPr/>
          </p:nvSpPr>
          <p:spPr>
            <a:xfrm>
              <a:off x="839" y="2296"/>
              <a:ext cx="272" cy="2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>
                  <a:solidFill>
                    <a:srgbClr val="000000"/>
                  </a:solidFill>
                </a:rPr>
                <a:t>С</a:t>
              </a:r>
              <a:endParaRPr lang="ru-RU" sz="3600" b="1" dirty="0">
                <a:solidFill>
                  <a:srgbClr val="000000"/>
                </a:solidFill>
              </a:endParaRPr>
            </a:p>
          </p:txBody>
        </p:sp>
        <p:pic>
          <p:nvPicPr>
            <p:cNvPr id="48135" name="Picture 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E5D5C6"/>
                </a:clrFrom>
                <a:clrTo>
                  <a:srgbClr val="E5D5C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90" y="1389"/>
              <a:ext cx="1724" cy="1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Прямоугольник 8"/>
            <p:cNvSpPr/>
            <p:nvPr/>
          </p:nvSpPr>
          <p:spPr>
            <a:xfrm>
              <a:off x="2381" y="1661"/>
              <a:ext cx="136" cy="227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800" b="1" dirty="0">
                  <a:solidFill>
                    <a:srgbClr val="000000"/>
                  </a:solidFill>
                  <a:latin typeface="+mn-lt"/>
                </a:rPr>
                <a:t>,</a:t>
              </a:r>
              <a:endParaRPr lang="ru-RU" sz="8800" b="1" dirty="0">
                <a:solidFill>
                  <a:srgbClr val="000000"/>
                </a:solidFill>
                <a:latin typeface="+mn-lt"/>
              </a:endParaRPr>
            </a:p>
          </p:txBody>
        </p:sp>
        <p:pic>
          <p:nvPicPr>
            <p:cNvPr id="10" name="Прямоугольник 9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43" y="1394"/>
              <a:ext cx="1129" cy="144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260648"/>
            <a:ext cx="8569325" cy="1052513"/>
          </a:xfrm>
        </p:spPr>
        <p:txBody>
          <a:bodyPr anchor="b"/>
          <a:lstStyle/>
          <a:p>
            <a:r>
              <a:rPr lang="ru-RU" sz="3200" b="1" dirty="0">
                <a:latin typeface="Arial Black" pitchFamily="34" charset="0"/>
              </a:rPr>
              <a:t>Соединить картинку со значением скорости</a:t>
            </a:r>
            <a:endParaRPr lang="ru-RU" sz="3200" dirty="0">
              <a:latin typeface="Arial Black" pitchFamily="34" charset="0"/>
            </a:endParaRPr>
          </a:p>
        </p:txBody>
      </p:sp>
      <p:graphicFrame>
        <p:nvGraphicFramePr>
          <p:cNvPr id="11306" name="Group 42"/>
          <p:cNvGraphicFramePr>
            <a:graphicFrameLocks noGrp="1"/>
          </p:cNvGraphicFramePr>
          <p:nvPr>
            <p:ph idx="4294967295"/>
          </p:nvPr>
        </p:nvGraphicFramePr>
        <p:xfrm>
          <a:off x="2667000" y="1219200"/>
          <a:ext cx="6172200" cy="4191001"/>
        </p:xfrm>
        <a:graphic>
          <a:graphicData uri="http://schemas.openxmlformats.org/drawingml/2006/table">
            <a:tbl>
              <a:tblPr/>
              <a:tblGrid>
                <a:gridCol w="3086100"/>
                <a:gridCol w="3086100"/>
              </a:tblGrid>
              <a:tr h="969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66FF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66FF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1050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66FF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66FF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969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66FF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66FF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1200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66FF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66FF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</a:tbl>
          </a:graphicData>
        </a:graphic>
      </p:graphicFrame>
      <p:graphicFrame>
        <p:nvGraphicFramePr>
          <p:cNvPr id="11320" name="Group 56"/>
          <p:cNvGraphicFramePr>
            <a:graphicFrameLocks noGrp="1"/>
          </p:cNvGraphicFramePr>
          <p:nvPr/>
        </p:nvGraphicFramePr>
        <p:xfrm>
          <a:off x="2667000" y="5410200"/>
          <a:ext cx="6172200" cy="1143000"/>
        </p:xfrm>
        <a:graphic>
          <a:graphicData uri="http://schemas.openxmlformats.org/drawingml/2006/table">
            <a:tbl>
              <a:tblPr/>
              <a:tblGrid>
                <a:gridCol w="3086100"/>
                <a:gridCol w="3086100"/>
              </a:tblGrid>
              <a:tr h="1143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66FF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66FF"/>
                        </a:gs>
                        <a:gs pos="100000">
                          <a:srgbClr val="FFCCFF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</a:tbl>
          </a:graphicData>
        </a:graphic>
      </p:graphicFrame>
      <p:pic>
        <p:nvPicPr>
          <p:cNvPr id="4124" name="Picture 10" descr="j033632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5486400"/>
            <a:ext cx="14001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5" name="Picture 12" descr="CRCTR4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657600" y="3276600"/>
            <a:ext cx="9144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6" name="Picture 14" descr="самоле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4343400"/>
            <a:ext cx="1905000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7" name="Picture 16" descr="gif077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5200" y="2209800"/>
            <a:ext cx="1447800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8" name="Picture 13" descr="j033632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9000" y="1295400"/>
            <a:ext cx="167640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6172200" y="2362200"/>
            <a:ext cx="2193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latin typeface="Courier New" pitchFamily="49" charset="0"/>
              </a:rPr>
              <a:t>4 км/ч</a:t>
            </a:r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6019800" y="1371600"/>
            <a:ext cx="25288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400">
                <a:latin typeface="Courier New" pitchFamily="49" charset="0"/>
              </a:rPr>
              <a:t>10 км/ч</a:t>
            </a: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5943600" y="5562600"/>
            <a:ext cx="28638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400">
                <a:latin typeface="Courier New" pitchFamily="49" charset="0"/>
              </a:rPr>
              <a:t>900 км/ч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6096000" y="3352800"/>
            <a:ext cx="25288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400">
                <a:latin typeface="Courier New" pitchFamily="49" charset="0"/>
              </a:rPr>
              <a:t>90 км/ч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6096000" y="4419600"/>
            <a:ext cx="25288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latin typeface="Courier New" pitchFamily="49" charset="0"/>
              </a:rPr>
              <a:t>60 км/ч</a:t>
            </a:r>
          </a:p>
        </p:txBody>
      </p:sp>
      <p:pic>
        <p:nvPicPr>
          <p:cNvPr id="4134" name="Picture 57" descr="CRCTR22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228600" y="1981200"/>
            <a:ext cx="2443163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5" name="Line 39"/>
          <p:cNvSpPr>
            <a:spLocks noChangeShapeType="1"/>
          </p:cNvSpPr>
          <p:nvPr/>
        </p:nvSpPr>
        <p:spPr bwMode="auto">
          <a:xfrm>
            <a:off x="5148263" y="1700213"/>
            <a:ext cx="1008062" cy="1800225"/>
          </a:xfrm>
          <a:prstGeom prst="line">
            <a:avLst/>
          </a:prstGeom>
          <a:noFill/>
          <a:ln w="38100">
            <a:solidFill>
              <a:srgbClr val="6600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36" name="Line 40"/>
          <p:cNvSpPr>
            <a:spLocks noChangeShapeType="1"/>
          </p:cNvSpPr>
          <p:nvPr/>
        </p:nvSpPr>
        <p:spPr bwMode="auto">
          <a:xfrm flipV="1">
            <a:off x="4859338" y="1844675"/>
            <a:ext cx="1296987" cy="863600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37" name="Line 41"/>
          <p:cNvSpPr>
            <a:spLocks noChangeShapeType="1"/>
          </p:cNvSpPr>
          <p:nvPr/>
        </p:nvSpPr>
        <p:spPr bwMode="auto">
          <a:xfrm flipV="1">
            <a:off x="4716463" y="2781300"/>
            <a:ext cx="1439862" cy="1008063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38" name="Line 42"/>
          <p:cNvSpPr>
            <a:spLocks noChangeShapeType="1"/>
          </p:cNvSpPr>
          <p:nvPr/>
        </p:nvSpPr>
        <p:spPr bwMode="auto">
          <a:xfrm>
            <a:off x="5076825" y="5013325"/>
            <a:ext cx="1008063" cy="647700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39" name="Line 43"/>
          <p:cNvSpPr>
            <a:spLocks noChangeShapeType="1"/>
          </p:cNvSpPr>
          <p:nvPr/>
        </p:nvSpPr>
        <p:spPr bwMode="auto">
          <a:xfrm flipV="1">
            <a:off x="5292725" y="4797425"/>
            <a:ext cx="863600" cy="1295400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5" grpId="0" animBg="1"/>
      <p:bldP spid="4136" grpId="0" animBg="1"/>
      <p:bldP spid="4137" grpId="0" animBg="1"/>
      <p:bldP spid="4138" grpId="0" animBg="1"/>
      <p:bldP spid="41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b="1" smtClean="0">
                <a:solidFill>
                  <a:schemeClr val="folHlink"/>
                </a:solidFill>
              </a:rPr>
              <a:t>Сложение и вычитание десятичных дробей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2060575"/>
            <a:ext cx="7696200" cy="3657600"/>
          </a:xfrm>
        </p:spPr>
        <p:txBody>
          <a:bodyPr/>
          <a:lstStyle/>
          <a:p>
            <a:pPr marL="609600" indent="-609600" algn="ctr" eaLnBrk="1" hangingPunct="1">
              <a:lnSpc>
                <a:spcPct val="80000"/>
              </a:lnSpc>
              <a:buFontTx/>
              <a:buNone/>
            </a:pPr>
            <a:r>
              <a:rPr lang="ru-RU" sz="2800" b="1" dirty="0" smtClean="0"/>
              <a:t>Чтобы сложить (вычесть) две десятичные дроби, надо: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arenR"/>
            </a:pPr>
            <a:r>
              <a:rPr lang="ru-RU" sz="2800" b="1" dirty="0" smtClean="0"/>
              <a:t>записать слагаемые друг под другом так, чтобы запятая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2800" b="1" dirty="0" smtClean="0"/>
              <a:t>                                                        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2800" b="1" dirty="0" smtClean="0"/>
              <a:t>2</a:t>
            </a:r>
            <a:r>
              <a:rPr lang="en-US" sz="2800" b="1" dirty="0" smtClean="0"/>
              <a:t>)</a:t>
            </a:r>
            <a:r>
              <a:rPr lang="ru-RU" sz="2800" b="1" dirty="0" smtClean="0"/>
              <a:t> выполнить сложение (вычитание), не    обращая внимания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2800" b="1" dirty="0" smtClean="0"/>
              <a:t>                          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2800" b="1" dirty="0" smtClean="0"/>
              <a:t>3</a:t>
            </a:r>
            <a:r>
              <a:rPr lang="en-US" sz="2800" b="1" dirty="0" smtClean="0"/>
              <a:t>)</a:t>
            </a:r>
            <a:r>
              <a:rPr lang="ru-RU" sz="2800" b="1" dirty="0" smtClean="0"/>
              <a:t> отделить целую часть</a:t>
            </a:r>
          </a:p>
        </p:txBody>
      </p:sp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4787900" y="3429000"/>
            <a:ext cx="431800" cy="71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...</a:t>
            </a:r>
          </a:p>
        </p:txBody>
      </p:sp>
      <p:sp>
        <p:nvSpPr>
          <p:cNvPr id="8198" name="WordArt 6"/>
          <p:cNvSpPr>
            <a:spLocks noChangeArrowheads="1" noChangeShapeType="1" noTextEdit="1"/>
          </p:cNvSpPr>
          <p:nvPr/>
        </p:nvSpPr>
        <p:spPr bwMode="auto">
          <a:xfrm>
            <a:off x="4716463" y="4581525"/>
            <a:ext cx="431800" cy="71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...</a:t>
            </a:r>
          </a:p>
        </p:txBody>
      </p:sp>
      <p:sp>
        <p:nvSpPr>
          <p:cNvPr id="8199" name="WordArt 7"/>
          <p:cNvSpPr>
            <a:spLocks noChangeArrowheads="1" noChangeShapeType="1" noTextEdit="1"/>
          </p:cNvSpPr>
          <p:nvPr/>
        </p:nvSpPr>
        <p:spPr bwMode="auto">
          <a:xfrm>
            <a:off x="5364163" y="5445125"/>
            <a:ext cx="431800" cy="71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...</a:t>
            </a:r>
          </a:p>
        </p:txBody>
      </p:sp>
      <p:sp>
        <p:nvSpPr>
          <p:cNvPr id="8200" name="WordArt 8"/>
          <p:cNvSpPr>
            <a:spLocks noChangeArrowheads="1" noChangeShapeType="1" noTextEdit="1"/>
          </p:cNvSpPr>
          <p:nvPr/>
        </p:nvSpPr>
        <p:spPr bwMode="auto">
          <a:xfrm>
            <a:off x="4860032" y="3212976"/>
            <a:ext cx="3292475" cy="576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Comic Sans MS"/>
              </a:rPr>
              <a:t>была под запятой</a:t>
            </a:r>
            <a:r>
              <a:rPr lang="ru-RU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Comic Sans MS"/>
              </a:rPr>
              <a:t>.</a:t>
            </a:r>
          </a:p>
        </p:txBody>
      </p:sp>
      <p:sp>
        <p:nvSpPr>
          <p:cNvPr id="8201" name="WordArt 9"/>
          <p:cNvSpPr>
            <a:spLocks noChangeArrowheads="1" noChangeShapeType="1" noTextEdit="1"/>
          </p:cNvSpPr>
          <p:nvPr/>
        </p:nvSpPr>
        <p:spPr bwMode="auto">
          <a:xfrm>
            <a:off x="4859338" y="4508500"/>
            <a:ext cx="2232025" cy="4326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Comic Sans MS"/>
              </a:rPr>
              <a:t>на запятую</a:t>
            </a:r>
            <a:r>
              <a:rPr lang="ru-RU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Comic Sans MS"/>
              </a:rPr>
              <a:t>.</a:t>
            </a:r>
          </a:p>
        </p:txBody>
      </p:sp>
      <p:sp>
        <p:nvSpPr>
          <p:cNvPr id="8202" name="WordArt 10"/>
          <p:cNvSpPr>
            <a:spLocks noChangeArrowheads="1" noChangeShapeType="1" noTextEdit="1"/>
          </p:cNvSpPr>
          <p:nvPr/>
        </p:nvSpPr>
        <p:spPr bwMode="auto">
          <a:xfrm>
            <a:off x="5148064" y="5229200"/>
            <a:ext cx="1657350" cy="576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849"/>
              </a:avLst>
            </a:prstTxWarp>
          </a:bodyPr>
          <a:lstStyle/>
          <a:p>
            <a:pPr algn="ctr"/>
            <a:r>
              <a:rPr lang="ru-RU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Comic Sans MS"/>
              </a:rPr>
              <a:t> </a:t>
            </a:r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Comic Sans MS"/>
              </a:rPr>
              <a:t>запятой</a:t>
            </a:r>
            <a:r>
              <a:rPr lang="ru-RU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Comic Sans MS"/>
              </a:rPr>
              <a:t>.</a:t>
            </a:r>
          </a:p>
        </p:txBody>
      </p:sp>
      <p:pic>
        <p:nvPicPr>
          <p:cNvPr id="7178" name="Picture 11" descr="2334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4724400"/>
            <a:ext cx="18478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8198" grpId="0" animBg="1"/>
      <p:bldP spid="8199" grpId="0" animBg="1"/>
      <p:bldP spid="8200" grpId="0" animBg="1"/>
      <p:bldP spid="8201" grpId="0" animBg="1"/>
      <p:bldP spid="820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"/>
</p:tagLst>
</file>

<file path=ppt/theme/theme1.xml><?xml version="1.0" encoding="utf-8"?>
<a:theme xmlns:a="http://schemas.openxmlformats.org/drawingml/2006/main" name="математика - 2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- 21</Template>
  <TotalTime>136</TotalTime>
  <Words>544</Words>
  <Application>Microsoft Office PowerPoint</Application>
  <PresentationFormat>Экран (4:3)</PresentationFormat>
  <Paragraphs>103</Paragraphs>
  <Slides>15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математика - 21</vt:lpstr>
      <vt:lpstr>Лист Microsoft Office Excel 97-2003</vt:lpstr>
      <vt:lpstr>CorelDRAW X3 Graphic</vt:lpstr>
      <vt:lpstr>Использование ИКТ  на уроках математики  в коррекционных классах</vt:lpstr>
      <vt:lpstr>Слайд 2</vt:lpstr>
      <vt:lpstr>Где  ИТ могут помочь  современному учителю в его работе?  </vt:lpstr>
      <vt:lpstr>Слайд 4</vt:lpstr>
      <vt:lpstr>ЭТАПЫ УРОКА</vt:lpstr>
      <vt:lpstr>Будем знакомы. Я - Компик.</vt:lpstr>
      <vt:lpstr>Слайд 7</vt:lpstr>
      <vt:lpstr>Соединить картинку со значением скорости</vt:lpstr>
      <vt:lpstr>Сложение и вычитание десятичных дробей</vt:lpstr>
      <vt:lpstr>Слайд 10</vt:lpstr>
      <vt:lpstr>Алгоритм построения угла с заданной градусной мерой.</vt:lpstr>
      <vt:lpstr>Слайд 12</vt:lpstr>
      <vt:lpstr>Решите задачу:</vt:lpstr>
      <vt:lpstr>Преимущества использования информационных технологий на уроках в коррекционной школе</vt:lpstr>
      <vt:lpstr>А.К.Гастев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ИКТ  на уроках математики  в коррекционных классах</dc:title>
  <dc:creator>1</dc:creator>
  <cp:lastModifiedBy>1</cp:lastModifiedBy>
  <cp:revision>13</cp:revision>
  <dcterms:created xsi:type="dcterms:W3CDTF">2012-02-27T14:55:21Z</dcterms:created>
  <dcterms:modified xsi:type="dcterms:W3CDTF">2012-02-27T17:53:13Z</dcterms:modified>
</cp:coreProperties>
</file>